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64" r:id="rId3"/>
    <p:sldId id="259" r:id="rId4"/>
    <p:sldId id="261" r:id="rId5"/>
    <p:sldId id="273" r:id="rId6"/>
    <p:sldId id="274" r:id="rId7"/>
    <p:sldId id="275" r:id="rId8"/>
    <p:sldId id="276" r:id="rId9"/>
    <p:sldId id="278" r:id="rId10"/>
    <p:sldId id="277" r:id="rId11"/>
    <p:sldId id="381" r:id="rId12"/>
    <p:sldId id="378" r:id="rId13"/>
    <p:sldId id="377" r:id="rId14"/>
    <p:sldId id="376" r:id="rId15"/>
    <p:sldId id="375" r:id="rId16"/>
    <p:sldId id="374" r:id="rId17"/>
    <p:sldId id="287" r:id="rId18"/>
    <p:sldId id="288" r:id="rId19"/>
    <p:sldId id="289" r:id="rId20"/>
    <p:sldId id="290" r:id="rId21"/>
    <p:sldId id="291" r:id="rId22"/>
    <p:sldId id="280" r:id="rId23"/>
    <p:sldId id="346" r:id="rId24"/>
    <p:sldId id="293" r:id="rId25"/>
    <p:sldId id="347" r:id="rId26"/>
    <p:sldId id="270" r:id="rId27"/>
    <p:sldId id="348" r:id="rId28"/>
    <p:sldId id="296" r:id="rId29"/>
    <p:sldId id="349" r:id="rId30"/>
    <p:sldId id="269" r:id="rId31"/>
    <p:sldId id="294" r:id="rId32"/>
    <p:sldId id="342" r:id="rId33"/>
    <p:sldId id="343" r:id="rId34"/>
    <p:sldId id="299" r:id="rId35"/>
    <p:sldId id="344" r:id="rId36"/>
    <p:sldId id="298" r:id="rId37"/>
    <p:sldId id="295" r:id="rId38"/>
    <p:sldId id="297" r:id="rId39"/>
    <p:sldId id="345" r:id="rId40"/>
    <p:sldId id="372" r:id="rId41"/>
    <p:sldId id="382" r:id="rId42"/>
    <p:sldId id="292" r:id="rId43"/>
    <p:sldId id="379" r:id="rId44"/>
    <p:sldId id="282" r:id="rId45"/>
    <p:sldId id="380" r:id="rId46"/>
    <p:sldId id="285" r:id="rId47"/>
    <p:sldId id="286" r:id="rId48"/>
    <p:sldId id="267" r:id="rId49"/>
    <p:sldId id="268" r:id="rId50"/>
    <p:sldId id="266"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576"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8560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35835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7" name="图片 6" descr="R-C"/>
          <p:cNvPicPr>
            <a:picLocks noChangeAspect="1"/>
          </p:cNvPicPr>
          <p:nvPr/>
        </p:nvPicPr>
        <p:blipFill>
          <a:blip r:embed="rId4">
            <a:alphaModFix amt="11000"/>
            <a:lum bright="64000" contrast="-70000"/>
          </a:blip>
          <a:srcRect t="40647" b="4450"/>
          <a:stretch>
            <a:fillRect/>
          </a:stretch>
        </p:blipFill>
        <p:spPr>
          <a:xfrm>
            <a:off x="9228455" y="-114935"/>
            <a:ext cx="1905635" cy="7050405"/>
          </a:xfrm>
          <a:prstGeom prst="rect">
            <a:avLst/>
          </a:prstGeom>
        </p:spPr>
      </p:pic>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a:latin typeface="Novecento wide Medium" panose="00000605000000000000" charset="0"/>
                <a:cs typeface="Novecento wide Medium" panose="00000605000000000000" charset="0"/>
              </a:rPr>
              <a:t>SYNTHESIZE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HPC </a:t>
            </a:r>
            <a:r>
              <a:rPr lang="en-US" altLang="zh-CN" sz="1200" dirty="0">
                <a:latin typeface="Novecento wide Bold" panose="00000805000000000000" charset="0"/>
                <a:cs typeface="Novecento wide Bold" panose="00000805000000000000" charset="0"/>
              </a:rPr>
              <a:t>LAB</a:t>
            </a: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p:cNvSpPr txBox="1"/>
          <p:nvPr/>
        </p:nvSpPr>
        <p:spPr>
          <a:xfrm>
            <a:off x="2864485" y="3014345"/>
            <a:ext cx="6462395" cy="829945"/>
          </a:xfrm>
          <a:prstGeom prst="rect">
            <a:avLst/>
          </a:prstGeom>
          <a:noFill/>
        </p:spPr>
        <p:txBody>
          <a:bodyPr wrap="square" rtlCol="0">
            <a:spAutoFit/>
          </a:bodyPr>
          <a:lstStyle/>
          <a:p>
            <a:pPr algn="ctr"/>
            <a:r>
              <a:rPr lang="zh-CN" altLang="en-US" sz="4800" dirty="0">
                <a:latin typeface="思源黑体 Medium" panose="020B0600000000000000" pitchFamily="34" charset="-122"/>
                <a:ea typeface="思源黑体 Medium" panose="020B0600000000000000" pitchFamily="34" charset="-122"/>
              </a:rPr>
              <a:t>原体育</a:t>
            </a:r>
          </a:p>
        </p:txBody>
      </p:sp>
      <p:sp>
        <p:nvSpPr>
          <p:cNvPr id="6" name="文本框 5"/>
          <p:cNvSpPr txBox="1"/>
          <p:nvPr/>
        </p:nvSpPr>
        <p:spPr>
          <a:xfrm>
            <a:off x="12490450" y="2922270"/>
            <a:ext cx="4062730" cy="922020"/>
          </a:xfrm>
          <a:prstGeom prst="rect">
            <a:avLst/>
          </a:prstGeom>
          <a:noFill/>
        </p:spPr>
        <p:txBody>
          <a:bodyPr wrap="none" rtlCol="0">
            <a:spAutoFit/>
          </a:bodyPr>
          <a:lstStyle/>
          <a:p>
            <a:r>
              <a:rPr lang="zh-CN" altLang="en-US">
                <a:highlight>
                  <a:srgbClr val="FFFF00"/>
                </a:highlight>
              </a:rPr>
              <a:t>本页建议使用：大标题</a:t>
            </a:r>
            <a:r>
              <a:rPr lang="en-US" altLang="zh-CN">
                <a:highlight>
                  <a:srgbClr val="FFFF00"/>
                </a:highlight>
              </a:rPr>
              <a:t> </a:t>
            </a:r>
            <a:r>
              <a:rPr lang="zh-CN" altLang="en-US">
                <a:highlight>
                  <a:srgbClr val="FFFF00"/>
                </a:highlight>
              </a:rPr>
              <a:t>带</a:t>
            </a:r>
            <a:r>
              <a:rPr lang="en-US" altLang="zh-CN">
                <a:highlight>
                  <a:srgbClr val="FFFF00"/>
                </a:highlight>
              </a:rPr>
              <a:t>logo</a:t>
            </a:r>
            <a:r>
              <a:rPr lang="zh-CN" altLang="en-US">
                <a:highlight>
                  <a:srgbClr val="FFFF00"/>
                </a:highlight>
              </a:rPr>
              <a:t>和大标题</a:t>
            </a:r>
            <a:br>
              <a:rPr lang="zh-CN" altLang="en-US">
                <a:highlight>
                  <a:srgbClr val="FFFF00"/>
                </a:highlight>
              </a:rPr>
            </a:br>
            <a:r>
              <a:rPr lang="zh-CN" altLang="en-US">
                <a:highlight>
                  <a:srgbClr val="FFFF00"/>
                </a:highlight>
              </a:rPr>
              <a:t>若单标题请居中</a:t>
            </a:r>
          </a:p>
          <a:p>
            <a:r>
              <a:rPr lang="zh-CN" altLang="en-US">
                <a:highlight>
                  <a:srgbClr val="FFFF00"/>
                </a:highlight>
              </a:rPr>
              <a:t>若标题与图则左右分布</a:t>
            </a:r>
          </a:p>
        </p:txBody>
      </p:sp>
      <p:pic>
        <p:nvPicPr>
          <p:cNvPr id="8" name="图片 7" descr="R-C"/>
          <p:cNvPicPr>
            <a:picLocks noChangeAspect="1"/>
          </p:cNvPicPr>
          <p:nvPr/>
        </p:nvPicPr>
        <p:blipFill>
          <a:blip r:embed="rId4">
            <a:alphaModFix amt="11000"/>
            <a:lum bright="64000" contrast="-70000"/>
          </a:blip>
          <a:srcRect t="22089" b="4450"/>
          <a:stretch>
            <a:fillRect/>
          </a:stretch>
        </p:blipFill>
        <p:spPr>
          <a:xfrm rot="2160000">
            <a:off x="1223010" y="-2043430"/>
            <a:ext cx="1905635" cy="9433560"/>
          </a:xfrm>
          <a:prstGeom prst="rect">
            <a:avLst/>
          </a:prstGeom>
        </p:spPr>
      </p:pic>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dirty="0" err="1">
                <a:solidFill>
                  <a:schemeClr val="tx1">
                    <a:alpha val="2000"/>
                  </a:schemeClr>
                </a:solidFill>
                <a:latin typeface="Novecento wide Bold" panose="00000805000000000000" charset="0"/>
                <a:cs typeface="Novecento wide Bold" panose="00000805000000000000" charset="0"/>
              </a:rPr>
              <a:t>rhodeskesi</a:t>
            </a:r>
            <a:endParaRPr lang="en-US" altLang="zh-CN" sz="500" dirty="0">
              <a:solidFill>
                <a:schemeClr val="tx1">
                  <a:alpha val="2000"/>
                </a:schemeClr>
              </a:solidFill>
              <a:latin typeface="Novecento wide Bold" panose="00000805000000000000" charset="0"/>
              <a:cs typeface="Novecento wide Bold" panose="00000805000000000000" charset="0"/>
            </a:endParaRPr>
          </a:p>
        </p:txBody>
      </p:sp>
      <p:sp>
        <p:nvSpPr>
          <p:cNvPr id="9" name="文本框 8"/>
          <p:cNvSpPr txBox="1"/>
          <p:nvPr/>
        </p:nvSpPr>
        <p:spPr>
          <a:xfrm>
            <a:off x="7365304" y="4521896"/>
            <a:ext cx="3647152" cy="369332"/>
          </a:xfrm>
          <a:prstGeom prst="rect">
            <a:avLst/>
          </a:prstGeom>
          <a:noFill/>
        </p:spPr>
        <p:txBody>
          <a:bodyPr wrap="none" rtlCol="0">
            <a:spAutoFit/>
          </a:bodyPr>
          <a:lstStyle/>
          <a:p>
            <a:r>
              <a:rPr lang="zh-CN" altLang="en-US" dirty="0"/>
              <a:t>一款基于姿态检测的体育评测系统</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081270" y="2459355"/>
            <a:ext cx="212661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2663825" y="-24765"/>
            <a:ext cx="6910705" cy="69297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20975" y="-40005"/>
            <a:ext cx="6882130" cy="6896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descr="道具_带框_至纯源石"/>
          <p:cNvPicPr>
            <a:picLocks noChangeAspect="1"/>
          </p:cNvPicPr>
          <p:nvPr/>
        </p:nvPicPr>
        <p:blipFill>
          <a:blip r:embed="rId3">
            <a:grayscl/>
            <a:lum bright="-66000" contrast="12000"/>
          </a:blip>
          <a:stretch>
            <a:fillRect/>
          </a:stretch>
        </p:blipFill>
        <p:spPr>
          <a:xfrm>
            <a:off x="5290820" y="2646045"/>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5125085" y="2760561"/>
            <a:ext cx="2038350" cy="1202893"/>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PART.2 </a:t>
            </a:r>
            <a:r>
              <a:rPr lang="zh-CN" altLang="en-US" sz="3200" b="1" dirty="0">
                <a:solidFill>
                  <a:schemeClr val="bg1"/>
                </a:solidFill>
                <a:latin typeface="Novecento wide Bold" panose="00000805000000000000" charset="0"/>
                <a:cs typeface="Novecento wide Bold" panose="00000805000000000000" charset="0"/>
              </a:rPr>
              <a:t>原型系统</a:t>
            </a:r>
          </a:p>
        </p:txBody>
      </p:sp>
      <p:sp>
        <p:nvSpPr>
          <p:cNvPr id="17" name="文本框 16"/>
          <p:cNvSpPr txBox="1"/>
          <p:nvPr/>
        </p:nvSpPr>
        <p:spPr>
          <a:xfrm>
            <a:off x="5080635" y="3936365"/>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19" name="文本框 18"/>
          <p:cNvSpPr txBox="1"/>
          <p:nvPr/>
        </p:nvSpPr>
        <p:spPr>
          <a:xfrm>
            <a:off x="-2919730" y="3013075"/>
            <a:ext cx="2926080" cy="368300"/>
          </a:xfrm>
          <a:prstGeom prst="rect">
            <a:avLst/>
          </a:prstGeom>
          <a:noFill/>
        </p:spPr>
        <p:txBody>
          <a:bodyPr wrap="none" rtlCol="0">
            <a:spAutoFit/>
          </a:bodyPr>
          <a:lstStyle/>
          <a:p>
            <a:r>
              <a:rPr lang="zh-CN" altLang="en-US">
                <a:highlight>
                  <a:srgbClr val="FFFF00"/>
                </a:highlight>
              </a:rPr>
              <a:t>可以放一些介绍图片或文字</a:t>
            </a:r>
          </a:p>
        </p:txBody>
      </p:sp>
      <p:sp>
        <p:nvSpPr>
          <p:cNvPr id="20" name="文本框 19"/>
          <p:cNvSpPr txBox="1"/>
          <p:nvPr/>
        </p:nvSpPr>
        <p:spPr>
          <a:xfrm>
            <a:off x="12232005" y="1950720"/>
            <a:ext cx="5817235" cy="2030095"/>
          </a:xfrm>
          <a:prstGeom prst="rect">
            <a:avLst/>
          </a:prstGeom>
          <a:noFill/>
        </p:spPr>
        <p:txBody>
          <a:bodyPr wrap="none" rtlCol="0">
            <a:spAutoFit/>
          </a:bodyPr>
          <a:lstStyle/>
          <a:p>
            <a:r>
              <a:rPr lang="zh-CN" altLang="en-US">
                <a:highlight>
                  <a:srgbClr val="FFFF00"/>
                </a:highlight>
              </a:rPr>
              <a:t>本页建议内容：内容划分、</a:t>
            </a:r>
            <a:r>
              <a:rPr lang="en-US" altLang="zh-CN">
                <a:highlight>
                  <a:srgbClr val="FFFF00"/>
                </a:highlight>
              </a:rPr>
              <a:t> </a:t>
            </a:r>
            <a:r>
              <a:rPr lang="zh-CN" altLang="en-US">
                <a:highlight>
                  <a:srgbClr val="FFFF00"/>
                </a:highlight>
              </a:rPr>
              <a:t>部门划分</a:t>
            </a:r>
            <a:br>
              <a:rPr lang="zh-CN" altLang="en-US">
                <a:highlight>
                  <a:srgbClr val="FFFF00"/>
                </a:highlight>
              </a:rPr>
            </a:br>
            <a:br>
              <a:rPr lang="zh-CN" altLang="en-US">
                <a:highlight>
                  <a:srgbClr val="FFFF00"/>
                </a:highlight>
              </a:rPr>
            </a:br>
            <a:r>
              <a:rPr lang="zh-CN" altLang="en-US">
                <a:highlight>
                  <a:srgbClr val="FFFF00"/>
                </a:highlight>
              </a:rPr>
              <a:t>可以放一些介绍图片或文字</a:t>
            </a:r>
          </a:p>
          <a:p>
            <a:r>
              <a:rPr lang="zh-CN" altLang="en-US">
                <a:highlight>
                  <a:srgbClr val="FFFF00"/>
                </a:highlight>
              </a:rPr>
              <a:t>两部分内容建议放在左右两侧</a:t>
            </a:r>
            <a:br>
              <a:rPr lang="zh-CN" altLang="en-US">
                <a:highlight>
                  <a:srgbClr val="FFFF00"/>
                </a:highlight>
              </a:rPr>
            </a:br>
            <a:r>
              <a:rPr lang="zh-CN" altLang="en-US">
                <a:highlight>
                  <a:srgbClr val="FFFF00"/>
                </a:highlight>
              </a:rPr>
              <a:t>四部分每个区域全放内容</a:t>
            </a:r>
            <a:br>
              <a:rPr lang="zh-CN" altLang="en-US">
                <a:highlight>
                  <a:srgbClr val="FFFF00"/>
                </a:highlight>
              </a:rPr>
            </a:br>
            <a:br>
              <a:rPr lang="zh-CN" altLang="en-US">
                <a:highlight>
                  <a:srgbClr val="FFFF00"/>
                </a:highlight>
              </a:rPr>
            </a:br>
            <a:r>
              <a:rPr lang="zh-CN" altLang="en-US">
                <a:highlight>
                  <a:srgbClr val="FFFF00"/>
                </a:highlight>
              </a:rPr>
              <a:t>中间部分的</a:t>
            </a:r>
            <a:r>
              <a:rPr lang="en-US" altLang="zh-CN">
                <a:highlight>
                  <a:srgbClr val="FFFF00"/>
                </a:highlight>
              </a:rPr>
              <a:t>logo  </a:t>
            </a:r>
            <a:r>
              <a:rPr lang="zh-CN" altLang="en-US">
                <a:highlight>
                  <a:srgbClr val="FFFF00"/>
                </a:highlight>
              </a:rPr>
              <a:t>大标题文字</a:t>
            </a:r>
            <a:r>
              <a:rPr lang="en-US" altLang="zh-CN">
                <a:highlight>
                  <a:srgbClr val="FFFF00"/>
                </a:highlight>
              </a:rPr>
              <a:t> </a:t>
            </a:r>
            <a:r>
              <a:rPr lang="zh-CN" altLang="en-US">
                <a:highlight>
                  <a:srgbClr val="FFFF00"/>
                </a:highlight>
              </a:rPr>
              <a:t>小标题文字</a:t>
            </a:r>
            <a:r>
              <a:rPr lang="en-US" altLang="zh-CN">
                <a:highlight>
                  <a:srgbClr val="FFFF00"/>
                </a:highlight>
              </a:rPr>
              <a:t> </a:t>
            </a:r>
            <a:r>
              <a:rPr lang="zh-CN" altLang="en-US">
                <a:highlight>
                  <a:srgbClr val="FFFF00"/>
                </a:highlight>
              </a:rPr>
              <a:t>背景图均可修改</a:t>
            </a:r>
          </a:p>
        </p:txBody>
      </p:sp>
      <p:sp>
        <p:nvSpPr>
          <p:cNvPr id="34" name="矩形 33"/>
          <p:cNvSpPr/>
          <p:nvPr/>
        </p:nvSpPr>
        <p:spPr>
          <a:xfrm>
            <a:off x="12327890" y="430085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4">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575181"/>
            <a:ext cx="2038350" cy="1326004"/>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PART.2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 </a:t>
            </a:r>
            <a:r>
              <a:rPr kumimoji="0" lang="zh-CN" altLang="en-US" sz="32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原型系统</a:t>
            </a:r>
          </a:p>
        </p:txBody>
      </p:sp>
      <p:sp>
        <p:nvSpPr>
          <p:cNvPr id="17" name="文本框 16"/>
          <p:cNvSpPr txBox="1"/>
          <p:nvPr/>
        </p:nvSpPr>
        <p:spPr>
          <a:xfrm>
            <a:off x="1838325" y="3812540"/>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p:cNvSpPr txBox="1"/>
          <p:nvPr/>
        </p:nvSpPr>
        <p:spPr>
          <a:xfrm>
            <a:off x="1936115" y="2134870"/>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6" name="文本框 25"/>
          <p:cNvSpPr txBox="1"/>
          <p:nvPr/>
        </p:nvSpPr>
        <p:spPr>
          <a:xfrm>
            <a:off x="238125" y="6118860"/>
            <a:ext cx="1475105"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KEYISUIBIANXIAXIE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0" name="文本框 19"/>
          <p:cNvSpPr txBox="1"/>
          <p:nvPr/>
        </p:nvSpPr>
        <p:spPr>
          <a:xfrm>
            <a:off x="12232640" y="3053715"/>
            <a:ext cx="482028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图片</a:t>
            </a:r>
            <a:r>
              <a:rPr kumimoji="0" lang="en-US" altLang="zh-CN"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 </a:t>
            </a:r>
            <a:r>
              <a:rPr kumimoji="0" lang="zh-CN" altLang="en-US"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三维旋转</a:t>
            </a:r>
            <a:r>
              <a:rPr kumimoji="0" lang="en-US" altLang="zh-CN"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 </a:t>
            </a:r>
            <a:r>
              <a:rPr kumimoji="0" lang="zh-CN" altLang="en-US"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预设为</a:t>
            </a:r>
            <a:r>
              <a:rPr kumimoji="0" lang="en-US" altLang="zh-CN"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 </a:t>
            </a:r>
            <a:r>
              <a:rPr kumimoji="0" lang="zh-CN" altLang="en-US"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透视</a:t>
            </a:r>
            <a:r>
              <a:rPr kumimoji="0" lang="en-US" altLang="zh-CN"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a:t>
            </a:r>
            <a:r>
              <a:rPr kumimoji="0" lang="zh-CN" altLang="en-US"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左透视</a:t>
            </a:r>
            <a:r>
              <a:rPr kumimoji="0" lang="en-US" altLang="zh-CN"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 </a:t>
            </a: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4" name="矩形 43"/>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5" name="矩形 44"/>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6" name="文本框 45"/>
          <p:cNvSpPr txBox="1"/>
          <p:nvPr/>
        </p:nvSpPr>
        <p:spPr>
          <a:xfrm>
            <a:off x="5507355" y="3574157"/>
            <a:ext cx="1923925" cy="461665"/>
          </a:xfrm>
          <a:prstGeom prst="rect">
            <a:avLst/>
          </a:prstGeom>
          <a:noFill/>
          <a:scene3d>
            <a:camera prst="perspectiveLeft"/>
            <a:lightRig rig="threePt" dir="t"/>
          </a:scene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alpha val="95000"/>
                  </a:prstClr>
                </a:solidFill>
                <a:effectLst/>
                <a:uLnTx/>
                <a:uFillTx/>
                <a:latin typeface="思源黑体 Medium" panose="020B0600000000000000" pitchFamily="34" charset="-122"/>
                <a:ea typeface="思源黑体 Medium" panose="020B0600000000000000" pitchFamily="34" charset="-122"/>
                <a:cs typeface="+mn-cs"/>
              </a:rPr>
              <a:t>学生端</a:t>
            </a:r>
            <a:r>
              <a:rPr kumimoji="0" lang="en-US" altLang="zh-CN" sz="2400" b="0" i="0" u="none" strike="noStrike" kern="1200" cap="none" spc="0" normalizeH="0" baseline="0" noProof="0" dirty="0">
                <a:ln>
                  <a:noFill/>
                </a:ln>
                <a:solidFill>
                  <a:prstClr val="white">
                    <a:alpha val="95000"/>
                  </a:prstClr>
                </a:solidFill>
                <a:effectLst/>
                <a:uLnTx/>
                <a:uFillTx/>
                <a:latin typeface="思源黑体 Medium" panose="020B0600000000000000" pitchFamily="34" charset="-122"/>
                <a:ea typeface="思源黑体 Medium" panose="020B0600000000000000" pitchFamily="34" charset="-122"/>
                <a:cs typeface="+mn-cs"/>
              </a:rPr>
              <a:t>(App)</a:t>
            </a:r>
            <a:endParaRPr kumimoji="0" lang="zh-CN" altLang="en-US" sz="2400" b="0" i="0" u="none" strike="noStrike" kern="1200" cap="none" spc="0" normalizeH="0" baseline="0" noProof="0" dirty="0">
              <a:ln>
                <a:noFill/>
              </a:ln>
              <a:solidFill>
                <a:prstClr val="white">
                  <a:alpha val="95000"/>
                </a:prstClr>
              </a:solidFill>
              <a:effectLst/>
              <a:uLnTx/>
              <a:uFillTx/>
              <a:latin typeface="思源黑体 Medium" panose="020B0600000000000000" pitchFamily="34" charset="-122"/>
              <a:ea typeface="思源黑体 Medium" panose="020B0600000000000000" pitchFamily="34" charset="-122"/>
              <a:cs typeface="+mn-cs"/>
            </a:endParaRPr>
          </a:p>
        </p:txBody>
      </p:sp>
      <p:pic>
        <p:nvPicPr>
          <p:cNvPr id="47" name="图片 46" descr="网格"/>
          <p:cNvPicPr>
            <a:picLocks noChangeAspect="1"/>
          </p:cNvPicPr>
          <p:nvPr/>
        </p:nvPicPr>
        <p:blipFill>
          <a:blip r:embed="rId5">
            <a:alphaModFix amt="20000"/>
          </a:blip>
          <a:srcRect l="43434" b="-2768"/>
          <a:stretch>
            <a:fillRect/>
          </a:stretch>
        </p:blipFill>
        <p:spPr>
          <a:xfrm>
            <a:off x="7057390" y="965200"/>
            <a:ext cx="5859145" cy="5988050"/>
          </a:xfrm>
          <a:prstGeom prst="rect">
            <a:avLst/>
          </a:prstGeom>
          <a:scene3d>
            <a:camera prst="perspectiveLeft"/>
            <a:lightRig rig="threePt" dir="t"/>
          </a:scene3d>
        </p:spPr>
      </p:pic>
      <p:pic>
        <p:nvPicPr>
          <p:cNvPr id="48" name="图片 47" descr="F:\设计相关\莱茵PPT\背景小元素2.png背景小元素2"/>
          <p:cNvPicPr>
            <a:picLocks noChangeAspect="1"/>
          </p:cNvPicPr>
          <p:nvPr/>
        </p:nvPicPr>
        <p:blipFill>
          <a:blip r:embed="rId6"/>
          <a:srcRect l="10804" t="22319" r="72139" b="52730"/>
          <a:stretch>
            <a:fillRect/>
          </a:stretch>
        </p:blipFill>
        <p:spPr>
          <a:xfrm>
            <a:off x="-49530" y="1564640"/>
            <a:ext cx="1847215" cy="1519555"/>
          </a:xfrm>
          <a:prstGeom prst="rect">
            <a:avLst/>
          </a:prstGeom>
        </p:spPr>
      </p:pic>
      <p:pic>
        <p:nvPicPr>
          <p:cNvPr id="49" name="图片 48" descr="F:\设计相关\莱茵PPT\背景小元素2.png背景小元素2"/>
          <p:cNvPicPr>
            <a:picLocks noChangeAspect="1"/>
          </p:cNvPicPr>
          <p:nvPr/>
        </p:nvPicPr>
        <p:blipFill>
          <a:blip r:embed="rId6"/>
          <a:srcRect l="10804" t="62931" r="72139" b="18103"/>
          <a:stretch>
            <a:fillRect/>
          </a:stretch>
        </p:blipFill>
        <p:spPr>
          <a:xfrm>
            <a:off x="-49530" y="4418330"/>
            <a:ext cx="1847215" cy="1155065"/>
          </a:xfrm>
          <a:prstGeom prst="rect">
            <a:avLst/>
          </a:prstGeom>
        </p:spPr>
      </p:pic>
      <p:sp>
        <p:nvSpPr>
          <p:cNvPr id="13" name="文本框 12"/>
          <p:cNvSpPr txBox="1"/>
          <p:nvPr/>
        </p:nvSpPr>
        <p:spPr>
          <a:xfrm>
            <a:off x="12414885" y="3510915"/>
            <a:ext cx="2882265" cy="1753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建议内容：图片介绍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t>英文字体：Novecento wide </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b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t>中文字体：思源黑体</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br>
            <a:b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br>
            <a:endParaRPr kumimoji="0" lang="en-US" altLang="zh-CN"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p>
        </p:txBody>
      </p:sp>
    </p:spTree>
    <p:extLst>
      <p:ext uri="{BB962C8B-B14F-4D97-AF65-F5344CB8AC3E}">
        <p14:creationId xmlns:p14="http://schemas.microsoft.com/office/powerpoint/2010/main" val="16175900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cxnSp>
        <p:nvCxnSpPr>
          <p:cNvPr id="21" name="直接连接符 20"/>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4" name="图片 23" descr="道具_带框_至纯源石"/>
          <p:cNvPicPr>
            <a:picLocks noChangeAspect="1"/>
          </p:cNvPicPr>
          <p:nvPr/>
        </p:nvPicPr>
        <p:blipFill>
          <a:blip r:embed="rId4">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27" name="文本框 26"/>
          <p:cNvSpPr txBox="1"/>
          <p:nvPr/>
        </p:nvSpPr>
        <p:spPr>
          <a:xfrm>
            <a:off x="1882775" y="2575181"/>
            <a:ext cx="2038350" cy="1326004"/>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PART.2</a:t>
            </a:r>
          </a:p>
          <a:p>
            <a:pPr algn="ctr"/>
            <a:r>
              <a:rPr lang="en-US" altLang="zh-CN" sz="4000" b="1" dirty="0">
                <a:solidFill>
                  <a:schemeClr val="bg1"/>
                </a:solidFill>
                <a:latin typeface="Novecento wide Bold" panose="00000805000000000000" charset="0"/>
                <a:cs typeface="Novecento wide Bold" panose="00000805000000000000" charset="0"/>
              </a:rPr>
              <a:t> </a:t>
            </a:r>
            <a:r>
              <a:rPr lang="zh-CN" altLang="en-US" sz="3200" b="1" dirty="0">
                <a:solidFill>
                  <a:schemeClr val="bg1"/>
                </a:solidFill>
                <a:latin typeface="Novecento wide Bold" panose="00000805000000000000" charset="0"/>
                <a:cs typeface="Novecento wide Bold" panose="00000805000000000000" charset="0"/>
              </a:rPr>
              <a:t>原型系统</a:t>
            </a:r>
          </a:p>
        </p:txBody>
      </p:sp>
      <p:sp>
        <p:nvSpPr>
          <p:cNvPr id="34" name="文本框 33"/>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35" name="标题 34"/>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50" name="矩形 49"/>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 name="矩形 50"/>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53" name="椭圆 52"/>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4" name="矩形 53"/>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文本框 54"/>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56" name="椭圆 55"/>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椭圆 56"/>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椭圆 57"/>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9" name="椭圆 58"/>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0" name="椭圆 59"/>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1" name="直接连接符 60"/>
          <p:cNvCxnSpPr>
            <a:stCxn id="57" idx="6"/>
            <a:endCxn id="58"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62" name="矩形 61"/>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矩形 62"/>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5" name="矩形 64"/>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8" name="矩形 67"/>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 name="矩形 68"/>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6015990" y="1363980"/>
            <a:ext cx="5116001" cy="4216394"/>
            <a:chOff x="8898" y="1600"/>
            <a:chExt cx="8758" cy="9327"/>
          </a:xfrm>
          <a:solidFill>
            <a:schemeClr val="bg2">
              <a:alpha val="41000"/>
            </a:schemeClr>
          </a:solidFill>
        </p:grpSpPr>
        <p:sp>
          <p:nvSpPr>
            <p:cNvPr id="71" name="矩形 70"/>
            <p:cNvSpPr/>
            <p:nvPr/>
          </p:nvSpPr>
          <p:spPr>
            <a:xfrm>
              <a:off x="8898" y="1600"/>
              <a:ext cx="7368" cy="7699"/>
            </a:xfrm>
            <a:prstGeom prst="rect">
              <a:avLst/>
            </a:prstGeom>
            <a:grpFill/>
            <a:ln w="28575" cmpd="sng">
              <a:noFill/>
              <a:prstDash val="solid"/>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9552" y="1798"/>
              <a:ext cx="8104" cy="9129"/>
            </a:xfrm>
            <a:prstGeom prst="rect">
              <a:avLst/>
            </a:prstGeom>
            <a:noFill/>
            <a:scene3d>
              <a:camera prst="perspectiveLeft"/>
              <a:lightRig rig="threePt" dir="t"/>
            </a:scene3d>
          </p:spPr>
          <p:txBody>
            <a:bodyPr wrap="none" rtlCol="0">
              <a:noAutofit/>
            </a:bodyPr>
            <a:lstStyle/>
            <a:p>
              <a:pPr lvl="0" algn="l">
                <a:lnSpc>
                  <a:spcPct val="200000"/>
                </a:lnSpc>
                <a:buClrTx/>
                <a:buSzTx/>
                <a:buFontTx/>
              </a:pPr>
              <a:r>
                <a:rPr lang="en-US" altLang="zh-CN" sz="2400" b="1" dirty="0">
                  <a:solidFill>
                    <a:schemeClr val="tx1"/>
                  </a:solidFill>
                  <a:latin typeface="Novecento wide Bold" panose="00000805000000000000" charset="0"/>
                  <a:cs typeface="Novecento wide Bold" panose="00000805000000000000" charset="0"/>
                  <a:sym typeface="+mn-ea"/>
                </a:rPr>
                <a:t>Material Design 3</a:t>
              </a:r>
            </a:p>
            <a:p>
              <a:pPr lvl="0" algn="l">
                <a:lnSpc>
                  <a:spcPct val="200000"/>
                </a:lnSpc>
                <a:buClrTx/>
                <a:buSzTx/>
                <a:buFontTx/>
              </a:pPr>
              <a:endParaRPr lang="zh-CN" altLang="en-US" sz="2400" dirty="0">
                <a:solidFill>
                  <a:schemeClr val="tx1">
                    <a:alpha val="95000"/>
                  </a:schemeClr>
                </a:solidFill>
                <a:latin typeface="思源黑体 Medium" panose="020B0600000000000000" pitchFamily="34" charset="-122"/>
                <a:ea typeface="思源黑体 Medium" panose="020B0600000000000000" pitchFamily="34" charset="-122"/>
                <a:sym typeface="+mn-ea"/>
              </a:endParaRPr>
            </a:p>
          </p:txBody>
        </p:sp>
      </p:grpSp>
      <p:pic>
        <p:nvPicPr>
          <p:cNvPr id="73" name="图片 72"/>
          <p:cNvPicPr>
            <a:picLocks noChangeAspect="1"/>
          </p:cNvPicPr>
          <p:nvPr/>
        </p:nvPicPr>
        <p:blipFill>
          <a:blip r:embed="rId5"/>
          <a:stretch>
            <a:fillRect/>
          </a:stretch>
        </p:blipFill>
        <p:spPr>
          <a:xfrm>
            <a:off x="6575425" y="2424430"/>
            <a:ext cx="2277745" cy="1103630"/>
          </a:xfrm>
          <a:prstGeom prst="rect">
            <a:avLst/>
          </a:prstGeom>
          <a:scene3d>
            <a:camera prst="perspectiveLeft"/>
            <a:lightRig rig="threePt" dir="t"/>
          </a:scene3d>
        </p:spPr>
      </p:pic>
      <p:pic>
        <p:nvPicPr>
          <p:cNvPr id="74" name="图片 73"/>
          <p:cNvPicPr>
            <a:picLocks noChangeAspect="1"/>
          </p:cNvPicPr>
          <p:nvPr/>
        </p:nvPicPr>
        <p:blipFill>
          <a:blip r:embed="rId6"/>
          <a:stretch>
            <a:fillRect/>
          </a:stretch>
        </p:blipFill>
        <p:spPr>
          <a:xfrm>
            <a:off x="7126605" y="3558540"/>
            <a:ext cx="2813685" cy="679450"/>
          </a:xfrm>
          <a:prstGeom prst="rect">
            <a:avLst/>
          </a:prstGeom>
          <a:scene3d>
            <a:camera prst="perspectiveLeft">
              <a:rot lat="600000" lon="1200000" rev="0"/>
            </a:camera>
            <a:lightRig rig="threePt" dir="t"/>
          </a:scene3d>
        </p:spPr>
      </p:pic>
      <p:sp>
        <p:nvSpPr>
          <p:cNvPr id="75" name="矩形 74"/>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矩形 75"/>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7" name="文本框 76"/>
          <p:cNvSpPr txBox="1"/>
          <p:nvPr/>
        </p:nvSpPr>
        <p:spPr>
          <a:xfrm>
            <a:off x="5599060" y="3604289"/>
            <a:ext cx="1808480" cy="583565"/>
          </a:xfrm>
          <a:prstGeom prst="rect">
            <a:avLst/>
          </a:prstGeom>
          <a:noFill/>
          <a:scene3d>
            <a:camera prst="perspectiveLeft"/>
            <a:lightRig rig="threePt" dir="t"/>
          </a:scene3d>
        </p:spPr>
        <p:txBody>
          <a:bodyPr wrap="none" rtlCol="0">
            <a:spAutoFit/>
          </a:bodyPr>
          <a:lstStyle/>
          <a:p>
            <a:r>
              <a:rPr lang="zh-CN" altLang="en-US" sz="3200" dirty="0">
                <a:solidFill>
                  <a:schemeClr val="bg1">
                    <a:alpha val="95000"/>
                  </a:schemeClr>
                </a:solidFill>
                <a:latin typeface="思源黑体 Medium" panose="020B0600000000000000" pitchFamily="34" charset="-122"/>
                <a:ea typeface="思源黑体 Medium" panose="020B0600000000000000" pitchFamily="34" charset="-122"/>
              </a:rPr>
              <a:t>界面元素</a:t>
            </a:r>
          </a:p>
        </p:txBody>
      </p:sp>
      <p:pic>
        <p:nvPicPr>
          <p:cNvPr id="78" name="图片 77" descr="F:\设计相关\莱茵PPT\背景小元素2.png背景小元素2"/>
          <p:cNvPicPr>
            <a:picLocks noChangeAspect="1"/>
          </p:cNvPicPr>
          <p:nvPr/>
        </p:nvPicPr>
        <p:blipFill>
          <a:blip r:embed="rId7"/>
          <a:srcRect l="10804" t="22319" r="72139" b="52730"/>
          <a:stretch>
            <a:fillRect/>
          </a:stretch>
        </p:blipFill>
        <p:spPr>
          <a:xfrm>
            <a:off x="-49530" y="1564640"/>
            <a:ext cx="1847215" cy="1519555"/>
          </a:xfrm>
          <a:prstGeom prst="rect">
            <a:avLst/>
          </a:prstGeom>
        </p:spPr>
      </p:pic>
      <p:pic>
        <p:nvPicPr>
          <p:cNvPr id="79" name="图片 78" descr="F:\设计相关\莱茵PPT\背景小元素2.png背景小元素2"/>
          <p:cNvPicPr>
            <a:picLocks noChangeAspect="1"/>
          </p:cNvPicPr>
          <p:nvPr/>
        </p:nvPicPr>
        <p:blipFill>
          <a:blip r:embed="rId7"/>
          <a:srcRect l="10804" t="62931" r="72139" b="18103"/>
          <a:stretch>
            <a:fillRect/>
          </a:stretch>
        </p:blipFill>
        <p:spPr>
          <a:xfrm>
            <a:off x="-49530" y="4418330"/>
            <a:ext cx="1847215" cy="1155065"/>
          </a:xfrm>
          <a:prstGeom prst="rect">
            <a:avLst/>
          </a:prstGeom>
        </p:spPr>
      </p:pic>
      <p:sp>
        <p:nvSpPr>
          <p:cNvPr id="80" name="文本框 79"/>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82" name="副标题 2"/>
          <p:cNvSpPr>
            <a:spLocks noGrp="1"/>
          </p:cNvSpPr>
          <p:nvPr/>
        </p:nvSpPr>
        <p:spPr>
          <a:xfrm>
            <a:off x="8548370" y="6111240"/>
            <a:ext cx="3266440" cy="260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cxnSp>
        <p:nvCxnSpPr>
          <p:cNvPr id="21" name="直接连接符 20"/>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4" name="图片 23" descr="道具_带框_至纯源石"/>
          <p:cNvPicPr>
            <a:picLocks noChangeAspect="1"/>
          </p:cNvPicPr>
          <p:nvPr/>
        </p:nvPicPr>
        <p:blipFill>
          <a:blip r:embed="rId4">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27" name="文本框 26"/>
          <p:cNvSpPr txBox="1"/>
          <p:nvPr/>
        </p:nvSpPr>
        <p:spPr>
          <a:xfrm>
            <a:off x="1882775" y="2575181"/>
            <a:ext cx="2038350" cy="1326004"/>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PART.2</a:t>
            </a:r>
          </a:p>
          <a:p>
            <a:pPr algn="ctr"/>
            <a:r>
              <a:rPr lang="en-US" altLang="zh-CN" sz="4000" b="1" dirty="0">
                <a:solidFill>
                  <a:schemeClr val="bg1"/>
                </a:solidFill>
                <a:latin typeface="Novecento wide Bold" panose="00000805000000000000" charset="0"/>
                <a:cs typeface="Novecento wide Bold" panose="00000805000000000000" charset="0"/>
              </a:rPr>
              <a:t> </a:t>
            </a:r>
            <a:r>
              <a:rPr lang="zh-CN" altLang="en-US" sz="3200" b="1" dirty="0">
                <a:solidFill>
                  <a:schemeClr val="bg1"/>
                </a:solidFill>
                <a:latin typeface="Novecento wide Bold" panose="00000805000000000000" charset="0"/>
                <a:cs typeface="Novecento wide Bold" panose="00000805000000000000" charset="0"/>
              </a:rPr>
              <a:t>原型系统</a:t>
            </a:r>
          </a:p>
        </p:txBody>
      </p:sp>
      <p:sp>
        <p:nvSpPr>
          <p:cNvPr id="34" name="文本框 33"/>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35" name="标题 34"/>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50" name="矩形 49"/>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 name="矩形 50"/>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53" name="椭圆 52"/>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4" name="矩形 53"/>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文本框 54"/>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56" name="椭圆 55"/>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椭圆 56"/>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椭圆 57"/>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9" name="椭圆 58"/>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0" name="椭圆 59"/>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1" name="直接连接符 60"/>
          <p:cNvCxnSpPr>
            <a:stCxn id="57" idx="6"/>
            <a:endCxn id="58"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62" name="矩形 61"/>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矩形 62"/>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5" name="矩形 64"/>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8" name="矩形 67"/>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 name="矩形 68"/>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0" name="图片 99"/>
          <p:cNvPicPr>
            <a:picLocks noChangeAspect="1"/>
          </p:cNvPicPr>
          <p:nvPr/>
        </p:nvPicPr>
        <p:blipFill>
          <a:blip r:embed="rId5"/>
          <a:stretch>
            <a:fillRect/>
          </a:stretch>
        </p:blipFill>
        <p:spPr>
          <a:xfrm>
            <a:off x="5758815" y="788035"/>
            <a:ext cx="2188210" cy="4863465"/>
          </a:xfrm>
          <a:prstGeom prst="rect">
            <a:avLst/>
          </a:prstGeom>
          <a:noFill/>
          <a:ln w="9525">
            <a:noFill/>
          </a:ln>
          <a:scene3d>
            <a:camera prst="perspectiveLeft"/>
            <a:lightRig rig="threePt" dir="t"/>
          </a:scene3d>
        </p:spPr>
      </p:pic>
      <p:sp>
        <p:nvSpPr>
          <p:cNvPr id="71" name="矩形 70"/>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文本框 71"/>
          <p:cNvSpPr txBox="1"/>
          <p:nvPr/>
        </p:nvSpPr>
        <p:spPr>
          <a:xfrm>
            <a:off x="5565775" y="3654425"/>
            <a:ext cx="1706880" cy="460375"/>
          </a:xfrm>
          <a:prstGeom prst="rect">
            <a:avLst/>
          </a:prstGeom>
          <a:noFill/>
          <a:scene3d>
            <a:camera prst="perspectiveLeft"/>
            <a:lightRig rig="threePt" dir="t"/>
          </a:scene3d>
        </p:spPr>
        <p:txBody>
          <a:bodyPr wrap="none" rtlCol="0">
            <a:spAutoFit/>
          </a:bodyPr>
          <a:lstStyle/>
          <a:p>
            <a:pPr lvl="0" algn="l">
              <a:buClrTx/>
              <a:buSzTx/>
              <a:buFontTx/>
            </a:pPr>
            <a:r>
              <a:rPr lang="zh-CN" altLang="en-US" sz="2400" dirty="0">
                <a:solidFill>
                  <a:schemeClr val="bg1">
                    <a:alpha val="95000"/>
                  </a:schemeClr>
                </a:solidFill>
                <a:latin typeface="思源黑体 Medium" panose="020B0600000000000000" pitchFamily="34" charset="-122"/>
                <a:ea typeface="思源黑体 Medium" panose="020B0600000000000000" pitchFamily="34" charset="-122"/>
                <a:sym typeface="+mn-ea"/>
              </a:rPr>
              <a:t>学生端主页</a:t>
            </a:r>
          </a:p>
        </p:txBody>
      </p:sp>
      <p:pic>
        <p:nvPicPr>
          <p:cNvPr id="73" name="图片 72" descr="F:\设计相关\莱茵PPT\背景小元素2.png背景小元素2"/>
          <p:cNvPicPr>
            <a:picLocks noChangeAspect="1"/>
          </p:cNvPicPr>
          <p:nvPr/>
        </p:nvPicPr>
        <p:blipFill>
          <a:blip r:embed="rId6"/>
          <a:srcRect l="10804" t="22319" r="72139" b="52730"/>
          <a:stretch>
            <a:fillRect/>
          </a:stretch>
        </p:blipFill>
        <p:spPr>
          <a:xfrm>
            <a:off x="-49530" y="1564640"/>
            <a:ext cx="1847215" cy="1519555"/>
          </a:xfrm>
          <a:prstGeom prst="rect">
            <a:avLst/>
          </a:prstGeom>
        </p:spPr>
      </p:pic>
      <p:pic>
        <p:nvPicPr>
          <p:cNvPr id="74" name="图片 73" descr="F:\设计相关\莱茵PPT\背景小元素2.png背景小元素2"/>
          <p:cNvPicPr>
            <a:picLocks noChangeAspect="1"/>
          </p:cNvPicPr>
          <p:nvPr/>
        </p:nvPicPr>
        <p:blipFill>
          <a:blip r:embed="rId6"/>
          <a:srcRect l="10804" t="62931" r="72139" b="18103"/>
          <a:stretch>
            <a:fillRect/>
          </a:stretch>
        </p:blipFill>
        <p:spPr>
          <a:xfrm>
            <a:off x="-49530" y="4418330"/>
            <a:ext cx="1847215" cy="1155065"/>
          </a:xfrm>
          <a:prstGeom prst="rect">
            <a:avLst/>
          </a:prstGeom>
        </p:spPr>
      </p:pic>
      <p:sp>
        <p:nvSpPr>
          <p:cNvPr id="75" name="文本框 74"/>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pic>
        <p:nvPicPr>
          <p:cNvPr id="101" name="图片 100"/>
          <p:cNvPicPr/>
          <p:nvPr/>
        </p:nvPicPr>
        <p:blipFill>
          <a:blip r:embed="rId7"/>
          <a:stretch>
            <a:fillRect/>
          </a:stretch>
        </p:blipFill>
        <p:spPr>
          <a:xfrm>
            <a:off x="8021955" y="791210"/>
            <a:ext cx="2188800" cy="4863600"/>
          </a:xfrm>
          <a:prstGeom prst="rect">
            <a:avLst/>
          </a:prstGeom>
          <a:noFill/>
          <a:ln w="9525">
            <a:noFill/>
          </a:ln>
          <a:scene3d>
            <a:camera prst="perspectiveLeft"/>
            <a:lightRig rig="threePt" dir="t"/>
          </a:scene3d>
        </p:spPr>
      </p:pic>
      <p:grpSp>
        <p:nvGrpSpPr>
          <p:cNvPr id="76" name="组合 75"/>
          <p:cNvGrpSpPr/>
          <p:nvPr/>
        </p:nvGrpSpPr>
        <p:grpSpPr>
          <a:xfrm>
            <a:off x="5740400" y="4182110"/>
            <a:ext cx="3677409" cy="1610995"/>
            <a:chOff x="12257" y="-1655"/>
            <a:chExt cx="7192" cy="2897"/>
          </a:xfrm>
          <a:scene3d>
            <a:camera prst="perspectiveLeft" fov="2700000">
              <a:rot lat="300000" lon="1200000" rev="0"/>
            </a:camera>
            <a:lightRig rig="threePt" dir="t"/>
          </a:scene3d>
        </p:grpSpPr>
        <p:sp>
          <p:nvSpPr>
            <p:cNvPr id="77" name="矩形 76"/>
            <p:cNvSpPr/>
            <p:nvPr/>
          </p:nvSpPr>
          <p:spPr>
            <a:xfrm>
              <a:off x="12257" y="-1655"/>
              <a:ext cx="7192" cy="2897"/>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12870" y="-1216"/>
              <a:ext cx="6400" cy="2156"/>
            </a:xfrm>
            <a:prstGeom prst="rect">
              <a:avLst/>
            </a:prstGeom>
            <a:noFill/>
          </p:spPr>
          <p:txBody>
            <a:bodyPr wrap="square" rtlCol="0">
              <a:spAutoFit/>
            </a:bodyPr>
            <a:lstStyle/>
            <a:p>
              <a:r>
                <a:rPr lang="zh-CN" altLang="en-US">
                  <a:solidFill>
                    <a:schemeClr val="bg1"/>
                  </a:solidFill>
                </a:rPr>
                <a:t>主页功能</a:t>
              </a:r>
            </a:p>
            <a:p>
              <a:r>
                <a:rPr lang="en-US" altLang="zh-CN">
                  <a:solidFill>
                    <a:schemeClr val="bg1"/>
                  </a:solidFill>
                </a:rPr>
                <a:t>1 </a:t>
              </a:r>
              <a:r>
                <a:rPr lang="zh-CN" altLang="en-US">
                  <a:solidFill>
                    <a:schemeClr val="bg1"/>
                  </a:solidFill>
                </a:rPr>
                <a:t>简单的总览</a:t>
              </a:r>
            </a:p>
            <a:p>
              <a:r>
                <a:rPr lang="en-US" altLang="zh-CN">
                  <a:solidFill>
                    <a:schemeClr val="bg1"/>
                  </a:solidFill>
                </a:rPr>
                <a:t>2 </a:t>
              </a:r>
              <a:r>
                <a:rPr lang="zh-CN" altLang="en-US">
                  <a:solidFill>
                    <a:schemeClr val="bg1"/>
                  </a:solidFill>
                </a:rPr>
                <a:t>选择运动</a:t>
              </a:r>
            </a:p>
            <a:p>
              <a:r>
                <a:rPr lang="en-US" altLang="zh-CN">
                  <a:solidFill>
                    <a:schemeClr val="bg1"/>
                  </a:solidFill>
                </a:rPr>
                <a:t>3 </a:t>
              </a:r>
              <a:r>
                <a:rPr lang="zh-CN" altLang="en-US">
                  <a:solidFill>
                    <a:schemeClr val="bg1"/>
                  </a:solidFill>
                </a:rPr>
                <a:t>进入设置、登录界面</a:t>
              </a:r>
            </a:p>
          </p:txBody>
        </p:sp>
      </p:grpSp>
      <p:sp>
        <p:nvSpPr>
          <p:cNvPr id="80" name="副标题 2"/>
          <p:cNvSpPr>
            <a:spLocks noGrp="1"/>
          </p:cNvSpPr>
          <p:nvPr/>
        </p:nvSpPr>
        <p:spPr>
          <a:xfrm>
            <a:off x="8548370" y="6111240"/>
            <a:ext cx="3266440" cy="260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pic>
        <p:nvPicPr>
          <p:cNvPr id="47" name="图片 46" descr="网格"/>
          <p:cNvPicPr>
            <a:picLocks noChangeAspect="1"/>
          </p:cNvPicPr>
          <p:nvPr/>
        </p:nvPicPr>
        <p:blipFill>
          <a:blip r:embed="rId4">
            <a:alphaModFix amt="20000"/>
          </a:blip>
          <a:srcRect l="43434" b="-2768"/>
          <a:stretch>
            <a:fillRect/>
          </a:stretch>
        </p:blipFill>
        <p:spPr>
          <a:xfrm>
            <a:off x="7057390" y="965200"/>
            <a:ext cx="5859145" cy="5988050"/>
          </a:xfrm>
          <a:prstGeom prst="rect">
            <a:avLst/>
          </a:prstGeom>
          <a:scene3d>
            <a:camera prst="perspectiveLeft"/>
            <a:lightRig rig="threePt" dir="t"/>
          </a:scene3d>
        </p:spPr>
      </p:pic>
      <p:sp>
        <p:nvSpPr>
          <p:cNvPr id="13" name="文本框 12"/>
          <p:cNvSpPr txBox="1"/>
          <p:nvPr/>
        </p:nvSpPr>
        <p:spPr>
          <a:xfrm>
            <a:off x="12414885" y="3510915"/>
            <a:ext cx="2882265" cy="1753235"/>
          </a:xfrm>
          <a:prstGeom prst="rect">
            <a:avLst/>
          </a:prstGeom>
          <a:noFill/>
        </p:spPr>
        <p:txBody>
          <a:bodyPr wrap="none" rtlCol="0">
            <a:spAutoFit/>
          </a:bodyPr>
          <a:lstStyle/>
          <a:p>
            <a:pPr algn="l"/>
            <a:r>
              <a:rPr lang="zh-CN" altLang="en-US">
                <a:highlight>
                  <a:srgbClr val="FFFF00"/>
                </a:highlight>
              </a:rPr>
              <a:t>建议内容：图片介绍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cxnSp>
        <p:nvCxnSpPr>
          <p:cNvPr id="21" name="直接连接符 20"/>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4" name="图片 23" descr="道具_带框_至纯源石"/>
          <p:cNvPicPr>
            <a:picLocks noChangeAspect="1"/>
          </p:cNvPicPr>
          <p:nvPr/>
        </p:nvPicPr>
        <p:blipFill>
          <a:blip r:embed="rId5">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27" name="文本框 26"/>
          <p:cNvSpPr txBox="1"/>
          <p:nvPr/>
        </p:nvSpPr>
        <p:spPr>
          <a:xfrm>
            <a:off x="1882775" y="2575181"/>
            <a:ext cx="2038350" cy="1326004"/>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PART.2</a:t>
            </a:r>
          </a:p>
          <a:p>
            <a:pPr algn="ctr"/>
            <a:r>
              <a:rPr lang="en-US" altLang="zh-CN" sz="4000" b="1" dirty="0">
                <a:solidFill>
                  <a:schemeClr val="bg1"/>
                </a:solidFill>
                <a:latin typeface="Novecento wide Bold" panose="00000805000000000000" charset="0"/>
                <a:cs typeface="Novecento wide Bold" panose="00000805000000000000" charset="0"/>
              </a:rPr>
              <a:t> </a:t>
            </a:r>
            <a:r>
              <a:rPr lang="zh-CN" altLang="en-US" sz="3200" b="1" dirty="0">
                <a:solidFill>
                  <a:schemeClr val="bg1"/>
                </a:solidFill>
                <a:latin typeface="Novecento wide Bold" panose="00000805000000000000" charset="0"/>
                <a:cs typeface="Novecento wide Bold" panose="00000805000000000000" charset="0"/>
              </a:rPr>
              <a:t>原型系统</a:t>
            </a:r>
          </a:p>
        </p:txBody>
      </p:sp>
      <p:sp>
        <p:nvSpPr>
          <p:cNvPr id="34" name="文本框 33"/>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35" name="标题 34"/>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50" name="矩形 49"/>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 name="矩形 50"/>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53" name="椭圆 52"/>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4" name="矩形 53"/>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文本框 54"/>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56" name="椭圆 55"/>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椭圆 56"/>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椭圆 57"/>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9" name="椭圆 58"/>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0" name="椭圆 59"/>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1" name="直接连接符 60"/>
          <p:cNvCxnSpPr>
            <a:stCxn id="57" idx="6"/>
            <a:endCxn id="58"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62" name="矩形 61"/>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矩形 62"/>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5" name="矩形 64"/>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8" name="矩形 67"/>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 name="矩形 68"/>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101"/>
          <p:cNvPicPr/>
          <p:nvPr/>
        </p:nvPicPr>
        <p:blipFill>
          <a:blip r:embed="rId6"/>
          <a:stretch>
            <a:fillRect/>
          </a:stretch>
        </p:blipFill>
        <p:spPr>
          <a:xfrm>
            <a:off x="5843270" y="951865"/>
            <a:ext cx="2188800" cy="4863600"/>
          </a:xfrm>
          <a:prstGeom prst="rect">
            <a:avLst/>
          </a:prstGeom>
          <a:noFill/>
          <a:ln w="9525">
            <a:noFill/>
          </a:ln>
          <a:scene3d>
            <a:camera prst="perspectiveLeft"/>
            <a:lightRig rig="threePt" dir="t"/>
          </a:scene3d>
        </p:spPr>
      </p:pic>
      <p:sp>
        <p:nvSpPr>
          <p:cNvPr id="70" name="矩形 69"/>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1" name="矩形 70"/>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文本框 71"/>
          <p:cNvSpPr txBox="1"/>
          <p:nvPr/>
        </p:nvSpPr>
        <p:spPr>
          <a:xfrm>
            <a:off x="5565775" y="3654425"/>
            <a:ext cx="1859280" cy="460375"/>
          </a:xfrm>
          <a:prstGeom prst="rect">
            <a:avLst/>
          </a:prstGeom>
          <a:noFill/>
          <a:scene3d>
            <a:camera prst="perspectiveLeft"/>
            <a:lightRig rig="threePt" dir="t"/>
          </a:scene3d>
        </p:spPr>
        <p:txBody>
          <a:bodyPr wrap="none" rtlCol="0">
            <a:spAutoFit/>
          </a:bodyPr>
          <a:lstStyle/>
          <a:p>
            <a:pPr lvl="0" algn="l">
              <a:buClrTx/>
              <a:buSzTx/>
              <a:buFontTx/>
            </a:pPr>
            <a:r>
              <a:rPr lang="zh-CN" altLang="en-US" sz="2400" dirty="0">
                <a:solidFill>
                  <a:schemeClr val="bg1">
                    <a:alpha val="95000"/>
                  </a:schemeClr>
                </a:solidFill>
                <a:latin typeface="思源黑体 Medium" panose="020B0600000000000000" pitchFamily="34" charset="-122"/>
                <a:ea typeface="思源黑体 Medium" panose="020B0600000000000000" pitchFamily="34" charset="-122"/>
                <a:sym typeface="+mn-ea"/>
              </a:rPr>
              <a:t>设置/登录页</a:t>
            </a:r>
          </a:p>
        </p:txBody>
      </p:sp>
      <p:pic>
        <p:nvPicPr>
          <p:cNvPr id="73" name="图片 72" descr="F:\设计相关\莱茵PPT\背景小元素2.png背景小元素2"/>
          <p:cNvPicPr>
            <a:picLocks noChangeAspect="1"/>
          </p:cNvPicPr>
          <p:nvPr/>
        </p:nvPicPr>
        <p:blipFill>
          <a:blip r:embed="rId7"/>
          <a:srcRect l="10804" t="22319" r="72139" b="52730"/>
          <a:stretch>
            <a:fillRect/>
          </a:stretch>
        </p:blipFill>
        <p:spPr>
          <a:xfrm>
            <a:off x="-49530" y="1564640"/>
            <a:ext cx="1847215" cy="1519555"/>
          </a:xfrm>
          <a:prstGeom prst="rect">
            <a:avLst/>
          </a:prstGeom>
        </p:spPr>
      </p:pic>
      <p:pic>
        <p:nvPicPr>
          <p:cNvPr id="74" name="图片 73" descr="F:\设计相关\莱茵PPT\背景小元素2.png背景小元素2"/>
          <p:cNvPicPr>
            <a:picLocks noChangeAspect="1"/>
          </p:cNvPicPr>
          <p:nvPr/>
        </p:nvPicPr>
        <p:blipFill>
          <a:blip r:embed="rId7"/>
          <a:srcRect l="10804" t="62931" r="72139" b="18103"/>
          <a:stretch>
            <a:fillRect/>
          </a:stretch>
        </p:blipFill>
        <p:spPr>
          <a:xfrm>
            <a:off x="-49530" y="4418330"/>
            <a:ext cx="1847215" cy="1155065"/>
          </a:xfrm>
          <a:prstGeom prst="rect">
            <a:avLst/>
          </a:prstGeom>
        </p:spPr>
      </p:pic>
      <p:sp>
        <p:nvSpPr>
          <p:cNvPr id="75" name="文本框 74"/>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pic>
        <p:nvPicPr>
          <p:cNvPr id="103" name="图片 102"/>
          <p:cNvPicPr/>
          <p:nvPr/>
        </p:nvPicPr>
        <p:blipFill>
          <a:blip r:embed="rId8"/>
          <a:stretch>
            <a:fillRect/>
          </a:stretch>
        </p:blipFill>
        <p:spPr>
          <a:xfrm>
            <a:off x="8058785" y="962025"/>
            <a:ext cx="2188800" cy="4863600"/>
          </a:xfrm>
          <a:prstGeom prst="rect">
            <a:avLst/>
          </a:prstGeom>
          <a:noFill/>
          <a:ln w="9525">
            <a:noFill/>
          </a:ln>
          <a:scene3d>
            <a:camera prst="perspectiveLeft"/>
            <a:lightRig rig="threePt" dir="t"/>
          </a:scene3d>
        </p:spPr>
      </p:pic>
      <p:grpSp>
        <p:nvGrpSpPr>
          <p:cNvPr id="76" name="组合 75"/>
          <p:cNvGrpSpPr/>
          <p:nvPr/>
        </p:nvGrpSpPr>
        <p:grpSpPr>
          <a:xfrm>
            <a:off x="5740400" y="4182110"/>
            <a:ext cx="3677409" cy="1610995"/>
            <a:chOff x="12257" y="-1655"/>
            <a:chExt cx="7192" cy="2897"/>
          </a:xfrm>
          <a:scene3d>
            <a:camera prst="perspectiveLeft" fov="2700000">
              <a:rot lat="300000" lon="1200000" rev="0"/>
            </a:camera>
            <a:lightRig rig="threePt" dir="t"/>
          </a:scene3d>
        </p:grpSpPr>
        <p:sp>
          <p:nvSpPr>
            <p:cNvPr id="77" name="矩形 76"/>
            <p:cNvSpPr/>
            <p:nvPr/>
          </p:nvSpPr>
          <p:spPr>
            <a:xfrm>
              <a:off x="12257" y="-1655"/>
              <a:ext cx="7192" cy="2897"/>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12755" y="-1425"/>
              <a:ext cx="6400" cy="2406"/>
            </a:xfrm>
            <a:prstGeom prst="rect">
              <a:avLst/>
            </a:prstGeom>
            <a:noFill/>
          </p:spPr>
          <p:txBody>
            <a:bodyPr wrap="square" rtlCol="0">
              <a:spAutoFit/>
            </a:bodyPr>
            <a:lstStyle/>
            <a:p>
              <a:pPr>
                <a:lnSpc>
                  <a:spcPct val="150000"/>
                </a:lnSpc>
              </a:pPr>
              <a:r>
                <a:rPr lang="en-US" altLang="zh-CN">
                  <a:solidFill>
                    <a:schemeClr val="bg1"/>
                  </a:solidFill>
                </a:rPr>
                <a:t>1 </a:t>
              </a:r>
              <a:r>
                <a:rPr lang="zh-CN" altLang="en-US">
                  <a:solidFill>
                    <a:schemeClr val="bg1"/>
                  </a:solidFill>
                </a:rPr>
                <a:t>运动限时设置</a:t>
              </a:r>
            </a:p>
            <a:p>
              <a:pPr>
                <a:lnSpc>
                  <a:spcPct val="150000"/>
                </a:lnSpc>
              </a:pPr>
              <a:r>
                <a:rPr lang="en-US" altLang="zh-CN">
                  <a:solidFill>
                    <a:schemeClr val="bg1"/>
                  </a:solidFill>
                </a:rPr>
                <a:t>2 </a:t>
              </a:r>
              <a:r>
                <a:rPr lang="zh-CN" altLang="en-US">
                  <a:solidFill>
                    <a:schemeClr val="bg1"/>
                  </a:solidFill>
                </a:rPr>
                <a:t>使用</a:t>
              </a:r>
              <a:r>
                <a:rPr lang="en-US" altLang="zh-CN">
                  <a:solidFill>
                    <a:schemeClr val="bg1"/>
                  </a:solidFill>
                </a:rPr>
                <a:t>CPU/GPU</a:t>
              </a:r>
              <a:r>
                <a:rPr lang="zh-CN" altLang="en-US">
                  <a:solidFill>
                    <a:schemeClr val="bg1"/>
                  </a:solidFill>
                </a:rPr>
                <a:t>计算</a:t>
              </a:r>
            </a:p>
            <a:p>
              <a:pPr>
                <a:lnSpc>
                  <a:spcPct val="150000"/>
                </a:lnSpc>
              </a:pPr>
              <a:r>
                <a:rPr lang="en-US" altLang="zh-CN">
                  <a:solidFill>
                    <a:schemeClr val="bg1"/>
                  </a:solidFill>
                </a:rPr>
                <a:t>3 </a:t>
              </a:r>
              <a:r>
                <a:rPr lang="zh-CN" altLang="en-US">
                  <a:solidFill>
                    <a:schemeClr val="bg1"/>
                  </a:solidFill>
                </a:rPr>
                <a:t>登录界面只能登录</a:t>
              </a:r>
            </a:p>
          </p:txBody>
        </p:sp>
      </p:grpSp>
      <p:sp>
        <p:nvSpPr>
          <p:cNvPr id="80" name="副标题 2"/>
          <p:cNvSpPr>
            <a:spLocks noGrp="1"/>
          </p:cNvSpPr>
          <p:nvPr/>
        </p:nvSpPr>
        <p:spPr>
          <a:xfrm>
            <a:off x="8548370" y="6111240"/>
            <a:ext cx="3266440" cy="260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pic>
        <p:nvPicPr>
          <p:cNvPr id="47" name="图片 46" descr="网格"/>
          <p:cNvPicPr>
            <a:picLocks noChangeAspect="1"/>
          </p:cNvPicPr>
          <p:nvPr/>
        </p:nvPicPr>
        <p:blipFill>
          <a:blip r:embed="rId4">
            <a:alphaModFix amt="20000"/>
          </a:blip>
          <a:srcRect l="43434" b="-2768"/>
          <a:stretch>
            <a:fillRect/>
          </a:stretch>
        </p:blipFill>
        <p:spPr>
          <a:xfrm>
            <a:off x="7057390" y="965200"/>
            <a:ext cx="5859145" cy="5988050"/>
          </a:xfrm>
          <a:prstGeom prst="rect">
            <a:avLst/>
          </a:prstGeom>
          <a:scene3d>
            <a:camera prst="perspectiveLeft"/>
            <a:lightRig rig="threePt" dir="t"/>
          </a:scene3d>
        </p:spPr>
      </p:pic>
      <p:sp>
        <p:nvSpPr>
          <p:cNvPr id="13" name="文本框 12"/>
          <p:cNvSpPr txBox="1"/>
          <p:nvPr/>
        </p:nvSpPr>
        <p:spPr>
          <a:xfrm>
            <a:off x="12414885" y="3510915"/>
            <a:ext cx="2882265" cy="1753235"/>
          </a:xfrm>
          <a:prstGeom prst="rect">
            <a:avLst/>
          </a:prstGeom>
          <a:noFill/>
        </p:spPr>
        <p:txBody>
          <a:bodyPr wrap="none" rtlCol="0">
            <a:spAutoFit/>
          </a:bodyPr>
          <a:lstStyle/>
          <a:p>
            <a:pPr algn="l"/>
            <a:r>
              <a:rPr lang="zh-CN" altLang="en-US">
                <a:highlight>
                  <a:srgbClr val="FFFF00"/>
                </a:highlight>
              </a:rPr>
              <a:t>建议内容：图片介绍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cxnSp>
        <p:nvCxnSpPr>
          <p:cNvPr id="79" name="直接连接符 78"/>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2" name="图片 81" descr="道具_带框_至纯源石"/>
          <p:cNvPicPr>
            <a:picLocks noChangeAspect="1"/>
          </p:cNvPicPr>
          <p:nvPr/>
        </p:nvPicPr>
        <p:blipFill>
          <a:blip r:embed="rId5">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83" name="文本框 82"/>
          <p:cNvSpPr txBox="1"/>
          <p:nvPr/>
        </p:nvSpPr>
        <p:spPr>
          <a:xfrm>
            <a:off x="1882775" y="2575181"/>
            <a:ext cx="2038350" cy="1326004"/>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PART.2</a:t>
            </a:r>
          </a:p>
          <a:p>
            <a:pPr algn="ctr"/>
            <a:r>
              <a:rPr lang="en-US" altLang="zh-CN" sz="4000" b="1" dirty="0">
                <a:solidFill>
                  <a:schemeClr val="bg1"/>
                </a:solidFill>
                <a:latin typeface="Novecento wide Bold" panose="00000805000000000000" charset="0"/>
                <a:cs typeface="Novecento wide Bold" panose="00000805000000000000" charset="0"/>
              </a:rPr>
              <a:t> </a:t>
            </a:r>
            <a:r>
              <a:rPr lang="zh-CN" altLang="en-US" sz="3200" b="1" dirty="0">
                <a:solidFill>
                  <a:schemeClr val="bg1"/>
                </a:solidFill>
                <a:latin typeface="Novecento wide Bold" panose="00000805000000000000" charset="0"/>
                <a:cs typeface="Novecento wide Bold" panose="00000805000000000000" charset="0"/>
              </a:rPr>
              <a:t>原型系统</a:t>
            </a:r>
          </a:p>
        </p:txBody>
      </p:sp>
      <p:sp>
        <p:nvSpPr>
          <p:cNvPr id="84" name="文本框 83"/>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85" name="标题 84"/>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87" name="矩形 86"/>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 name="矩形 87"/>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90" name="椭圆 8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1" name="矩形 90"/>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 name="文本框 91"/>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93" name="椭圆 92"/>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4" name="椭圆 93"/>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5" name="椭圆 94"/>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6" name="椭圆 95"/>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7" name="椭圆 96"/>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8" name="直接连接符 97"/>
          <p:cNvCxnSpPr>
            <a:stCxn id="94" idx="6"/>
            <a:endCxn id="95"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99" name="矩形 98"/>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 name="矩形 99"/>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2" name="矩形 101"/>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7" name="矩形 106"/>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 name="矩形 107"/>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10" name="图片 109"/>
          <p:cNvPicPr/>
          <p:nvPr/>
        </p:nvPicPr>
        <p:blipFill>
          <a:blip r:embed="rId6"/>
          <a:stretch>
            <a:fillRect/>
          </a:stretch>
        </p:blipFill>
        <p:spPr>
          <a:xfrm>
            <a:off x="5801360" y="845820"/>
            <a:ext cx="2188800" cy="4863600"/>
          </a:xfrm>
          <a:prstGeom prst="rect">
            <a:avLst/>
          </a:prstGeom>
          <a:noFill/>
          <a:ln w="9525">
            <a:noFill/>
          </a:ln>
          <a:scene3d>
            <a:camera prst="perspectiveLeft"/>
            <a:lightRig rig="threePt" dir="t"/>
          </a:scene3d>
        </p:spPr>
      </p:pic>
      <p:sp>
        <p:nvSpPr>
          <p:cNvPr id="111" name="矩形 110"/>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12" name="图片 111"/>
          <p:cNvPicPr/>
          <p:nvPr/>
        </p:nvPicPr>
        <p:blipFill>
          <a:blip r:embed="rId7"/>
          <a:stretch>
            <a:fillRect/>
          </a:stretch>
        </p:blipFill>
        <p:spPr>
          <a:xfrm>
            <a:off x="8087360" y="845820"/>
            <a:ext cx="2188800" cy="4863600"/>
          </a:xfrm>
          <a:prstGeom prst="rect">
            <a:avLst/>
          </a:prstGeom>
          <a:noFill/>
          <a:ln w="9525">
            <a:noFill/>
          </a:ln>
          <a:scene3d>
            <a:camera prst="perspectiveLeft"/>
            <a:lightRig rig="threePt" dir="t"/>
          </a:scene3d>
        </p:spPr>
      </p:pic>
      <p:sp>
        <p:nvSpPr>
          <p:cNvPr id="113" name="文本框 112"/>
          <p:cNvSpPr txBox="1"/>
          <p:nvPr/>
        </p:nvSpPr>
        <p:spPr>
          <a:xfrm>
            <a:off x="5701030" y="3654425"/>
            <a:ext cx="1402080" cy="460375"/>
          </a:xfrm>
          <a:prstGeom prst="rect">
            <a:avLst/>
          </a:prstGeom>
          <a:noFill/>
          <a:scene3d>
            <a:camera prst="perspectiveLeft"/>
            <a:lightRig rig="threePt" dir="t"/>
          </a:scene3d>
        </p:spPr>
        <p:txBody>
          <a:bodyPr wrap="none" rtlCol="0">
            <a:spAutoFit/>
          </a:bodyPr>
          <a:lstStyle/>
          <a:p>
            <a:pPr lvl="0" algn="l">
              <a:buClrTx/>
              <a:buSzTx/>
              <a:buFontTx/>
            </a:pPr>
            <a:r>
              <a:rPr lang="zh-CN" altLang="en-US" sz="2400" dirty="0">
                <a:solidFill>
                  <a:schemeClr val="bg1">
                    <a:alpha val="95000"/>
                  </a:schemeClr>
                </a:solidFill>
                <a:latin typeface="思源黑体 Medium" panose="020B0600000000000000" pitchFamily="34" charset="-122"/>
                <a:ea typeface="思源黑体 Medium" panose="020B0600000000000000" pitchFamily="34" charset="-122"/>
                <a:sym typeface="+mn-ea"/>
              </a:rPr>
              <a:t>运动相关</a:t>
            </a:r>
          </a:p>
        </p:txBody>
      </p:sp>
      <p:pic>
        <p:nvPicPr>
          <p:cNvPr id="114" name="图片 113" descr="F:\设计相关\莱茵PPT\背景小元素2.png背景小元素2"/>
          <p:cNvPicPr>
            <a:picLocks noChangeAspect="1"/>
          </p:cNvPicPr>
          <p:nvPr/>
        </p:nvPicPr>
        <p:blipFill>
          <a:blip r:embed="rId8"/>
          <a:srcRect l="10804" t="22319" r="72139" b="52730"/>
          <a:stretch>
            <a:fillRect/>
          </a:stretch>
        </p:blipFill>
        <p:spPr>
          <a:xfrm>
            <a:off x="-49530" y="1564640"/>
            <a:ext cx="1847215" cy="1519555"/>
          </a:xfrm>
          <a:prstGeom prst="rect">
            <a:avLst/>
          </a:prstGeom>
        </p:spPr>
      </p:pic>
      <p:pic>
        <p:nvPicPr>
          <p:cNvPr id="115" name="图片 114" descr="F:\设计相关\莱茵PPT\背景小元素2.png背景小元素2"/>
          <p:cNvPicPr>
            <a:picLocks noChangeAspect="1"/>
          </p:cNvPicPr>
          <p:nvPr/>
        </p:nvPicPr>
        <p:blipFill>
          <a:blip r:embed="rId8"/>
          <a:srcRect l="10804" t="62931" r="72139" b="18103"/>
          <a:stretch>
            <a:fillRect/>
          </a:stretch>
        </p:blipFill>
        <p:spPr>
          <a:xfrm>
            <a:off x="-49530" y="4418330"/>
            <a:ext cx="1847215" cy="1155065"/>
          </a:xfrm>
          <a:prstGeom prst="rect">
            <a:avLst/>
          </a:prstGeom>
        </p:spPr>
      </p:pic>
      <p:sp>
        <p:nvSpPr>
          <p:cNvPr id="116" name="文本框 115"/>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grpSp>
        <p:nvGrpSpPr>
          <p:cNvPr id="117" name="组合 116"/>
          <p:cNvGrpSpPr/>
          <p:nvPr/>
        </p:nvGrpSpPr>
        <p:grpSpPr>
          <a:xfrm>
            <a:off x="5740400" y="4182110"/>
            <a:ext cx="3677409" cy="1610995"/>
            <a:chOff x="12257" y="-1655"/>
            <a:chExt cx="7192" cy="2897"/>
          </a:xfrm>
          <a:scene3d>
            <a:camera prst="perspectiveLeft" fov="2700000">
              <a:rot lat="300000" lon="1200000" rev="0"/>
            </a:camera>
            <a:lightRig rig="threePt" dir="t"/>
          </a:scene3d>
        </p:grpSpPr>
        <p:sp>
          <p:nvSpPr>
            <p:cNvPr id="118" name="矩形 117"/>
            <p:cNvSpPr/>
            <p:nvPr/>
          </p:nvSpPr>
          <p:spPr>
            <a:xfrm>
              <a:off x="12257" y="-1655"/>
              <a:ext cx="7192" cy="2897"/>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p:cNvSpPr txBox="1"/>
            <p:nvPr/>
          </p:nvSpPr>
          <p:spPr>
            <a:xfrm>
              <a:off x="12755" y="-1425"/>
              <a:ext cx="6400" cy="2406"/>
            </a:xfrm>
            <a:prstGeom prst="rect">
              <a:avLst/>
            </a:prstGeom>
            <a:noFill/>
          </p:spPr>
          <p:txBody>
            <a:bodyPr wrap="square" rtlCol="0">
              <a:spAutoFit/>
            </a:bodyPr>
            <a:lstStyle/>
            <a:p>
              <a:pPr>
                <a:lnSpc>
                  <a:spcPct val="150000"/>
                </a:lnSpc>
              </a:pPr>
              <a:r>
                <a:rPr lang="en-US" altLang="zh-CN">
                  <a:solidFill>
                    <a:schemeClr val="bg1"/>
                  </a:solidFill>
                </a:rPr>
                <a:t>1 </a:t>
              </a:r>
              <a:r>
                <a:rPr lang="zh-CN" altLang="en-US">
                  <a:solidFill>
                    <a:schemeClr val="bg1"/>
                  </a:solidFill>
                </a:rPr>
                <a:t>运动记录</a:t>
              </a:r>
            </a:p>
            <a:p>
              <a:pPr>
                <a:lnSpc>
                  <a:spcPct val="150000"/>
                </a:lnSpc>
              </a:pPr>
              <a:r>
                <a:rPr lang="en-US" altLang="zh-CN">
                  <a:solidFill>
                    <a:schemeClr val="bg1"/>
                  </a:solidFill>
                </a:rPr>
                <a:t>2 </a:t>
              </a:r>
              <a:r>
                <a:rPr lang="zh-CN" altLang="en-US">
                  <a:solidFill>
                    <a:schemeClr val="bg1"/>
                  </a:solidFill>
                </a:rPr>
                <a:t>运动结算</a:t>
              </a:r>
            </a:p>
            <a:p>
              <a:pPr>
                <a:lnSpc>
                  <a:spcPct val="150000"/>
                </a:lnSpc>
              </a:pPr>
              <a:r>
                <a:rPr lang="en-US" altLang="zh-CN">
                  <a:solidFill>
                    <a:schemeClr val="bg1"/>
                  </a:solidFill>
                </a:rPr>
                <a:t>3 </a:t>
              </a:r>
              <a:r>
                <a:rPr lang="zh-CN" altLang="en-US">
                  <a:solidFill>
                    <a:schemeClr val="bg1"/>
                  </a:solidFill>
                </a:rPr>
                <a:t>运动记录上传</a:t>
              </a:r>
            </a:p>
          </p:txBody>
        </p:sp>
      </p:grpSp>
      <p:sp>
        <p:nvSpPr>
          <p:cNvPr id="121" name="副标题 2"/>
          <p:cNvSpPr>
            <a:spLocks noGrp="1"/>
          </p:cNvSpPr>
          <p:nvPr/>
        </p:nvSpPr>
        <p:spPr>
          <a:xfrm>
            <a:off x="8548370" y="6111240"/>
            <a:ext cx="3266440" cy="260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pic>
        <p:nvPicPr>
          <p:cNvPr id="47" name="图片 46" descr="网格"/>
          <p:cNvPicPr>
            <a:picLocks noChangeAspect="1"/>
          </p:cNvPicPr>
          <p:nvPr/>
        </p:nvPicPr>
        <p:blipFill>
          <a:blip r:embed="rId4">
            <a:alphaModFix amt="20000"/>
          </a:blip>
          <a:srcRect l="43434" b="-2768"/>
          <a:stretch>
            <a:fillRect/>
          </a:stretch>
        </p:blipFill>
        <p:spPr>
          <a:xfrm>
            <a:off x="7057390" y="965200"/>
            <a:ext cx="5859145" cy="5988050"/>
          </a:xfrm>
          <a:prstGeom prst="rect">
            <a:avLst/>
          </a:prstGeom>
          <a:scene3d>
            <a:camera prst="perspectiveLeft"/>
            <a:lightRig rig="threePt" dir="t"/>
          </a:scene3d>
        </p:spPr>
      </p:pic>
      <p:sp>
        <p:nvSpPr>
          <p:cNvPr id="13" name="文本框 12"/>
          <p:cNvSpPr txBox="1"/>
          <p:nvPr/>
        </p:nvSpPr>
        <p:spPr>
          <a:xfrm>
            <a:off x="12414885" y="3510915"/>
            <a:ext cx="2882265" cy="1753235"/>
          </a:xfrm>
          <a:prstGeom prst="rect">
            <a:avLst/>
          </a:prstGeom>
          <a:noFill/>
        </p:spPr>
        <p:txBody>
          <a:bodyPr wrap="none" rtlCol="0">
            <a:spAutoFit/>
          </a:bodyPr>
          <a:lstStyle/>
          <a:p>
            <a:pPr algn="l"/>
            <a:r>
              <a:rPr lang="zh-CN" altLang="en-US">
                <a:highlight>
                  <a:srgbClr val="FFFF00"/>
                </a:highlight>
              </a:rPr>
              <a:t>建议内容：图片介绍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cxnSp>
        <p:nvCxnSpPr>
          <p:cNvPr id="21" name="直接连接符 20"/>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4" name="图片 23" descr="道具_带框_至纯源石"/>
          <p:cNvPicPr>
            <a:picLocks noChangeAspect="1"/>
          </p:cNvPicPr>
          <p:nvPr/>
        </p:nvPicPr>
        <p:blipFill>
          <a:blip r:embed="rId5">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27" name="文本框 26"/>
          <p:cNvSpPr txBox="1"/>
          <p:nvPr/>
        </p:nvSpPr>
        <p:spPr>
          <a:xfrm>
            <a:off x="1882775" y="2575181"/>
            <a:ext cx="2038350" cy="1326004"/>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PART.2</a:t>
            </a:r>
          </a:p>
          <a:p>
            <a:pPr algn="ctr"/>
            <a:r>
              <a:rPr lang="en-US" altLang="zh-CN" sz="4000" b="1" dirty="0">
                <a:solidFill>
                  <a:schemeClr val="bg1"/>
                </a:solidFill>
                <a:latin typeface="Novecento wide Bold" panose="00000805000000000000" charset="0"/>
                <a:cs typeface="Novecento wide Bold" panose="00000805000000000000" charset="0"/>
              </a:rPr>
              <a:t> </a:t>
            </a:r>
            <a:r>
              <a:rPr lang="zh-CN" altLang="en-US" sz="3200" b="1" dirty="0">
                <a:solidFill>
                  <a:schemeClr val="bg1"/>
                </a:solidFill>
                <a:latin typeface="Novecento wide Bold" panose="00000805000000000000" charset="0"/>
                <a:cs typeface="Novecento wide Bold" panose="00000805000000000000" charset="0"/>
              </a:rPr>
              <a:t>原型系统</a:t>
            </a:r>
          </a:p>
        </p:txBody>
      </p:sp>
      <p:sp>
        <p:nvSpPr>
          <p:cNvPr id="34" name="文本框 33"/>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35" name="标题 34"/>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50" name="矩形 49"/>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 name="矩形 50"/>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53" name="椭圆 52"/>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4" name="矩形 53"/>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文本框 54"/>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56" name="椭圆 55"/>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椭圆 56"/>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椭圆 57"/>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9" name="椭圆 58"/>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0" name="椭圆 59"/>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1" name="直接连接符 60"/>
          <p:cNvCxnSpPr>
            <a:stCxn id="57" idx="6"/>
            <a:endCxn id="58"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62" name="矩形 61"/>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矩形 62"/>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5" name="矩形 64"/>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8" name="矩形 67"/>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 name="矩形 68"/>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1" name="矩形 70"/>
          <p:cNvSpPr/>
          <p:nvPr/>
        </p:nvSpPr>
        <p:spPr>
          <a:xfrm>
            <a:off x="5650230" y="1016000"/>
            <a:ext cx="4678680" cy="4888800"/>
          </a:xfrm>
          <a:prstGeom prst="rect">
            <a:avLst/>
          </a:prstGeom>
          <a:solidFill>
            <a:schemeClr val="bg1"/>
          </a:solidFill>
          <a:ln w="28575" cmpd="sng">
            <a:solidFill>
              <a:schemeClr val="tx1"/>
            </a:solidFill>
            <a:prstDash val="solid"/>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3" name="文本框 72"/>
          <p:cNvSpPr txBox="1"/>
          <p:nvPr/>
        </p:nvSpPr>
        <p:spPr>
          <a:xfrm>
            <a:off x="5701030" y="3628132"/>
            <a:ext cx="1402080" cy="460375"/>
          </a:xfrm>
          <a:prstGeom prst="rect">
            <a:avLst/>
          </a:prstGeom>
          <a:noFill/>
          <a:scene3d>
            <a:camera prst="perspectiveLeft"/>
            <a:lightRig rig="threePt" dir="t"/>
          </a:scene3d>
        </p:spPr>
        <p:txBody>
          <a:bodyPr wrap="none" rtlCol="0">
            <a:spAutoFit/>
          </a:bodyPr>
          <a:lstStyle/>
          <a:p>
            <a:r>
              <a:rPr lang="zh-CN" altLang="en-US" sz="2400" dirty="0">
                <a:solidFill>
                  <a:schemeClr val="bg1">
                    <a:alpha val="95000"/>
                  </a:schemeClr>
                </a:solidFill>
                <a:latin typeface="思源黑体 Medium" panose="020B0600000000000000" pitchFamily="34" charset="-122"/>
                <a:ea typeface="思源黑体 Medium" panose="020B0600000000000000" pitchFamily="34" charset="-122"/>
              </a:rPr>
              <a:t>人脸认证</a:t>
            </a:r>
          </a:p>
        </p:txBody>
      </p:sp>
      <p:pic>
        <p:nvPicPr>
          <p:cNvPr id="74" name="图片 73" descr="F:\设计相关\莱茵PPT\背景小元素2.png背景小元素2"/>
          <p:cNvPicPr>
            <a:picLocks noChangeAspect="1"/>
          </p:cNvPicPr>
          <p:nvPr/>
        </p:nvPicPr>
        <p:blipFill>
          <a:blip r:embed="rId6"/>
          <a:srcRect l="10804" t="22319" r="72139" b="52730"/>
          <a:stretch>
            <a:fillRect/>
          </a:stretch>
        </p:blipFill>
        <p:spPr>
          <a:xfrm>
            <a:off x="-49530" y="1564640"/>
            <a:ext cx="1847215" cy="1519555"/>
          </a:xfrm>
          <a:prstGeom prst="rect">
            <a:avLst/>
          </a:prstGeom>
        </p:spPr>
      </p:pic>
      <p:pic>
        <p:nvPicPr>
          <p:cNvPr id="75" name="图片 74" descr="F:\设计相关\莱茵PPT\背景小元素2.png背景小元素2"/>
          <p:cNvPicPr>
            <a:picLocks noChangeAspect="1"/>
          </p:cNvPicPr>
          <p:nvPr/>
        </p:nvPicPr>
        <p:blipFill>
          <a:blip r:embed="rId6"/>
          <a:srcRect l="10804" t="62931" r="72139" b="18103"/>
          <a:stretch>
            <a:fillRect/>
          </a:stretch>
        </p:blipFill>
        <p:spPr>
          <a:xfrm>
            <a:off x="-49530" y="4418330"/>
            <a:ext cx="1847215" cy="1155065"/>
          </a:xfrm>
          <a:prstGeom prst="rect">
            <a:avLst/>
          </a:prstGeom>
        </p:spPr>
      </p:pic>
      <p:sp>
        <p:nvSpPr>
          <p:cNvPr id="76" name="文本框 75"/>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77" name="文本框 76"/>
          <p:cNvSpPr txBox="1"/>
          <p:nvPr/>
        </p:nvSpPr>
        <p:spPr>
          <a:xfrm>
            <a:off x="6964680" y="1823085"/>
            <a:ext cx="2206625" cy="1568450"/>
          </a:xfrm>
          <a:prstGeom prst="rect">
            <a:avLst/>
          </a:prstGeom>
          <a:noFill/>
          <a:scene3d>
            <a:camera prst="perspectiveLeft">
              <a:rot lat="21300000" lon="1200000" rev="0"/>
            </a:camera>
            <a:lightRig rig="threePt" dir="t"/>
          </a:scene3d>
        </p:spPr>
        <p:txBody>
          <a:bodyPr wrap="square" rtlCol="0">
            <a:spAutoFit/>
          </a:bodyPr>
          <a:lstStyle/>
          <a:p>
            <a:pPr>
              <a:lnSpc>
                <a:spcPct val="200000"/>
              </a:lnSpc>
            </a:pPr>
            <a:r>
              <a:rPr lang="zh-CN" altLang="en-US" sz="2400"/>
              <a:t>忘了截图了</a:t>
            </a:r>
          </a:p>
          <a:p>
            <a:pPr>
              <a:lnSpc>
                <a:spcPct val="200000"/>
              </a:lnSpc>
            </a:pPr>
            <a:r>
              <a:rPr lang="zh-CN" altLang="en-US" sz="2400"/>
              <a:t>待会看演示</a:t>
            </a:r>
          </a:p>
        </p:txBody>
      </p:sp>
      <p:grpSp>
        <p:nvGrpSpPr>
          <p:cNvPr id="78" name="组合 77"/>
          <p:cNvGrpSpPr/>
          <p:nvPr/>
        </p:nvGrpSpPr>
        <p:grpSpPr>
          <a:xfrm>
            <a:off x="5648960" y="4182110"/>
            <a:ext cx="3677409" cy="1610995"/>
            <a:chOff x="12257" y="-1655"/>
            <a:chExt cx="7192" cy="2897"/>
          </a:xfrm>
          <a:scene3d>
            <a:camera prst="perspectiveLeft" fov="2700000">
              <a:rot lat="300000" lon="1200000" rev="0"/>
            </a:camera>
            <a:lightRig rig="threePt" dir="t"/>
          </a:scene3d>
        </p:grpSpPr>
        <p:sp>
          <p:nvSpPr>
            <p:cNvPr id="79" name="矩形 78"/>
            <p:cNvSpPr/>
            <p:nvPr/>
          </p:nvSpPr>
          <p:spPr>
            <a:xfrm>
              <a:off x="12257" y="-1655"/>
              <a:ext cx="7192" cy="2897"/>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12755" y="-1425"/>
              <a:ext cx="6400" cy="2406"/>
            </a:xfrm>
            <a:prstGeom prst="rect">
              <a:avLst/>
            </a:prstGeom>
            <a:noFill/>
          </p:spPr>
          <p:txBody>
            <a:bodyPr wrap="square" rtlCol="0">
              <a:spAutoFit/>
            </a:bodyPr>
            <a:lstStyle/>
            <a:p>
              <a:pPr>
                <a:lnSpc>
                  <a:spcPct val="150000"/>
                </a:lnSpc>
              </a:pPr>
              <a:r>
                <a:rPr lang="en-US" altLang="zh-CN">
                  <a:solidFill>
                    <a:schemeClr val="bg1"/>
                  </a:solidFill>
                </a:rPr>
                <a:t>1 </a:t>
              </a:r>
              <a:r>
                <a:rPr lang="zh-CN" altLang="en-US">
                  <a:solidFill>
                    <a:schemeClr val="bg1"/>
                  </a:solidFill>
                </a:rPr>
                <a:t>本地拍照上传</a:t>
              </a:r>
            </a:p>
            <a:p>
              <a:pPr>
                <a:lnSpc>
                  <a:spcPct val="150000"/>
                </a:lnSpc>
              </a:pPr>
              <a:r>
                <a:rPr lang="en-US" altLang="zh-CN">
                  <a:solidFill>
                    <a:schemeClr val="bg1"/>
                  </a:solidFill>
                </a:rPr>
                <a:t>2 </a:t>
              </a:r>
              <a:r>
                <a:rPr lang="zh-CN" altLang="en-US">
                  <a:solidFill>
                    <a:schemeClr val="bg1"/>
                  </a:solidFill>
                </a:rPr>
                <a:t>服务器端负责比对</a:t>
              </a:r>
            </a:p>
            <a:p>
              <a:pPr>
                <a:lnSpc>
                  <a:spcPct val="150000"/>
                </a:lnSpc>
              </a:pPr>
              <a:r>
                <a:rPr lang="en-US" altLang="zh-CN">
                  <a:solidFill>
                    <a:schemeClr val="bg1"/>
                  </a:solidFill>
                </a:rPr>
                <a:t>3 </a:t>
              </a:r>
              <a:r>
                <a:rPr lang="zh-CN" altLang="en-US">
                  <a:solidFill>
                    <a:schemeClr val="bg1"/>
                  </a:solidFill>
                </a:rPr>
                <a:t>后续优化</a:t>
              </a:r>
              <a:r>
                <a:rPr lang="en-US" altLang="zh-CN">
                  <a:solidFill>
                    <a:schemeClr val="bg1"/>
                  </a:solidFill>
                </a:rPr>
                <a:t>…</a:t>
              </a:r>
            </a:p>
          </p:txBody>
        </p:sp>
      </p:grpSp>
      <p:sp>
        <p:nvSpPr>
          <p:cNvPr id="82" name="副标题 2"/>
          <p:cNvSpPr>
            <a:spLocks noGrp="1"/>
          </p:cNvSpPr>
          <p:nvPr/>
        </p:nvSpPr>
        <p:spPr>
          <a:xfrm>
            <a:off x="8548370" y="6111240"/>
            <a:ext cx="3266440" cy="260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4">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575181"/>
            <a:ext cx="2038350" cy="1326004"/>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PART.2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 </a:t>
            </a:r>
            <a:r>
              <a:rPr kumimoji="0" lang="zh-CN" altLang="en-US" sz="32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原型系统</a:t>
            </a:r>
          </a:p>
        </p:txBody>
      </p:sp>
      <p:sp>
        <p:nvSpPr>
          <p:cNvPr id="17" name="文本框 16"/>
          <p:cNvSpPr txBox="1"/>
          <p:nvPr/>
        </p:nvSpPr>
        <p:spPr>
          <a:xfrm>
            <a:off x="1838325" y="3812540"/>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p:cNvSpPr txBox="1"/>
          <p:nvPr/>
        </p:nvSpPr>
        <p:spPr>
          <a:xfrm>
            <a:off x="1936115" y="2134870"/>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6" name="文本框 25"/>
          <p:cNvSpPr txBox="1"/>
          <p:nvPr/>
        </p:nvSpPr>
        <p:spPr>
          <a:xfrm>
            <a:off x="238125" y="6118860"/>
            <a:ext cx="1475105"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KEYISUIBIANXIAXIE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0" name="文本框 19"/>
          <p:cNvSpPr txBox="1"/>
          <p:nvPr/>
        </p:nvSpPr>
        <p:spPr>
          <a:xfrm>
            <a:off x="12232640" y="3053715"/>
            <a:ext cx="4820285"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图片</a:t>
            </a:r>
            <a:r>
              <a:rPr kumimoji="0" lang="en-US" altLang="zh-CN"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 </a:t>
            </a:r>
            <a:r>
              <a:rPr kumimoji="0" lang="zh-CN" altLang="en-US"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三维旋转</a:t>
            </a:r>
            <a:r>
              <a:rPr kumimoji="0" lang="en-US" altLang="zh-CN"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 </a:t>
            </a:r>
            <a:r>
              <a:rPr kumimoji="0" lang="zh-CN" altLang="en-US"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预设为</a:t>
            </a:r>
            <a:r>
              <a:rPr kumimoji="0" lang="en-US" altLang="zh-CN"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 </a:t>
            </a:r>
            <a:r>
              <a:rPr kumimoji="0" lang="zh-CN" altLang="en-US"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透视</a:t>
            </a:r>
            <a:r>
              <a:rPr kumimoji="0" lang="en-US" altLang="zh-CN"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a:t>
            </a:r>
            <a:r>
              <a:rPr kumimoji="0" lang="zh-CN" altLang="en-US"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左透视</a:t>
            </a:r>
            <a:r>
              <a:rPr kumimoji="0" lang="en-US" altLang="zh-CN" sz="24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 </a:t>
            </a: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4" name="矩形 43"/>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5" name="矩形 44"/>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46" name="文本框 45"/>
          <p:cNvSpPr txBox="1"/>
          <p:nvPr/>
        </p:nvSpPr>
        <p:spPr>
          <a:xfrm>
            <a:off x="5507355" y="3574157"/>
            <a:ext cx="1415772" cy="584775"/>
          </a:xfrm>
          <a:prstGeom prst="rect">
            <a:avLst/>
          </a:prstGeom>
          <a:noFill/>
          <a:scene3d>
            <a:camera prst="perspectiveLeft"/>
            <a:lightRig rig="threePt" dir="t"/>
          </a:scene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alpha val="95000"/>
                  </a:prstClr>
                </a:solidFill>
                <a:effectLst/>
                <a:uLnTx/>
                <a:uFillTx/>
                <a:latin typeface="思源黑体 Medium" panose="020B0600000000000000" pitchFamily="34" charset="-122"/>
                <a:ea typeface="思源黑体 Medium" panose="020B0600000000000000" pitchFamily="34" charset="-122"/>
                <a:cs typeface="+mn-cs"/>
              </a:rPr>
              <a:t>教师端</a:t>
            </a:r>
          </a:p>
        </p:txBody>
      </p:sp>
      <p:pic>
        <p:nvPicPr>
          <p:cNvPr id="47" name="图片 46" descr="网格"/>
          <p:cNvPicPr>
            <a:picLocks noChangeAspect="1"/>
          </p:cNvPicPr>
          <p:nvPr/>
        </p:nvPicPr>
        <p:blipFill>
          <a:blip r:embed="rId5">
            <a:alphaModFix amt="20000"/>
          </a:blip>
          <a:srcRect l="43434" b="-2768"/>
          <a:stretch>
            <a:fillRect/>
          </a:stretch>
        </p:blipFill>
        <p:spPr>
          <a:xfrm>
            <a:off x="7057390" y="965200"/>
            <a:ext cx="5859145" cy="5988050"/>
          </a:xfrm>
          <a:prstGeom prst="rect">
            <a:avLst/>
          </a:prstGeom>
          <a:scene3d>
            <a:camera prst="perspectiveLeft"/>
            <a:lightRig rig="threePt" dir="t"/>
          </a:scene3d>
        </p:spPr>
      </p:pic>
      <p:pic>
        <p:nvPicPr>
          <p:cNvPr id="48" name="图片 47" descr="F:\设计相关\莱茵PPT\背景小元素2.png背景小元素2"/>
          <p:cNvPicPr>
            <a:picLocks noChangeAspect="1"/>
          </p:cNvPicPr>
          <p:nvPr/>
        </p:nvPicPr>
        <p:blipFill>
          <a:blip r:embed="rId6"/>
          <a:srcRect l="10804" t="22319" r="72139" b="52730"/>
          <a:stretch>
            <a:fillRect/>
          </a:stretch>
        </p:blipFill>
        <p:spPr>
          <a:xfrm>
            <a:off x="-49530" y="1564640"/>
            <a:ext cx="1847215" cy="1519555"/>
          </a:xfrm>
          <a:prstGeom prst="rect">
            <a:avLst/>
          </a:prstGeom>
        </p:spPr>
      </p:pic>
      <p:pic>
        <p:nvPicPr>
          <p:cNvPr id="49" name="图片 48" descr="F:\设计相关\莱茵PPT\背景小元素2.png背景小元素2"/>
          <p:cNvPicPr>
            <a:picLocks noChangeAspect="1"/>
          </p:cNvPicPr>
          <p:nvPr/>
        </p:nvPicPr>
        <p:blipFill>
          <a:blip r:embed="rId6"/>
          <a:srcRect l="10804" t="62931" r="72139" b="18103"/>
          <a:stretch>
            <a:fillRect/>
          </a:stretch>
        </p:blipFill>
        <p:spPr>
          <a:xfrm>
            <a:off x="-49530" y="4418330"/>
            <a:ext cx="1847215" cy="1155065"/>
          </a:xfrm>
          <a:prstGeom prst="rect">
            <a:avLst/>
          </a:prstGeom>
        </p:spPr>
      </p:pic>
      <p:sp>
        <p:nvSpPr>
          <p:cNvPr id="13" name="文本框 12"/>
          <p:cNvSpPr txBox="1"/>
          <p:nvPr/>
        </p:nvSpPr>
        <p:spPr>
          <a:xfrm>
            <a:off x="12414885" y="3510915"/>
            <a:ext cx="2882265" cy="1753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建议内容：图片介绍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t>英文字体：Novecento wide </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b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t>中文字体：思源黑体</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br>
            <a:b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br>
            <a:endParaRPr kumimoji="0" lang="en-US" altLang="zh-CN"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p>
        </p:txBody>
      </p:sp>
    </p:spTree>
    <p:extLst>
      <p:ext uri="{BB962C8B-B14F-4D97-AF65-F5344CB8AC3E}">
        <p14:creationId xmlns:p14="http://schemas.microsoft.com/office/powerpoint/2010/main" val="590084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489244" y="1048068"/>
            <a:ext cx="7401971" cy="4379595"/>
          </a:xfrm>
          <a:prstGeom prst="rect">
            <a:avLst/>
          </a:prstGeom>
          <a:scene3d>
            <a:camera prst="perspectiveLeft"/>
            <a:lightRig rig="threePt" dir="t"/>
          </a:scene3d>
        </p:spPr>
      </p:pic>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5">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575181"/>
            <a:ext cx="2038350" cy="1326004"/>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PART.2</a:t>
            </a:r>
          </a:p>
          <a:p>
            <a:pPr algn="ctr"/>
            <a:r>
              <a:rPr lang="en-US" altLang="zh-CN" sz="4000" b="1" dirty="0">
                <a:solidFill>
                  <a:schemeClr val="bg1"/>
                </a:solidFill>
                <a:latin typeface="Novecento wide Bold" panose="00000805000000000000" charset="0"/>
                <a:cs typeface="Novecento wide Bold" panose="00000805000000000000" charset="0"/>
              </a:rPr>
              <a:t> </a:t>
            </a:r>
            <a:r>
              <a:rPr lang="zh-CN" altLang="en-US" sz="3200" b="1" dirty="0">
                <a:solidFill>
                  <a:schemeClr val="bg1"/>
                </a:solidFill>
                <a:latin typeface="Novecento wide Bold" panose="00000805000000000000" charset="0"/>
                <a:cs typeface="Novecento wide Bold" panose="00000805000000000000" charset="0"/>
              </a:rPr>
              <a:t>原型系统</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矩形 44"/>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5446660" y="3619529"/>
            <a:ext cx="1826141" cy="584775"/>
          </a:xfrm>
          <a:prstGeom prst="rect">
            <a:avLst/>
          </a:prstGeom>
          <a:noFill/>
          <a:scene3d>
            <a:camera prst="perspectiveLeft"/>
            <a:lightRig rig="threePt" dir="t"/>
          </a:scene3d>
        </p:spPr>
        <p:txBody>
          <a:bodyPr wrap="none" rtlCol="0">
            <a:spAutoFit/>
          </a:bodyPr>
          <a:lstStyle/>
          <a:p>
            <a:r>
              <a:rPr lang="zh-CN" altLang="en-US" sz="3200" dirty="0">
                <a:solidFill>
                  <a:schemeClr val="bg1">
                    <a:alpha val="95000"/>
                  </a:schemeClr>
                </a:solidFill>
                <a:latin typeface="思源黑体 Medium" panose="020B0600000000000000" pitchFamily="34" charset="-122"/>
                <a:ea typeface="思源黑体 Medium" panose="020B0600000000000000" pitchFamily="34" charset="-122"/>
              </a:rPr>
              <a:t>教师登陆</a:t>
            </a:r>
          </a:p>
        </p:txBody>
      </p:sp>
      <p:pic>
        <p:nvPicPr>
          <p:cNvPr id="47" name="图片 46" descr="网格"/>
          <p:cNvPicPr>
            <a:picLocks noChangeAspect="1"/>
          </p:cNvPicPr>
          <p:nvPr/>
        </p:nvPicPr>
        <p:blipFill>
          <a:blip r:embed="rId6">
            <a:alphaModFix amt="20000"/>
          </a:blip>
          <a:srcRect l="43434" b="-2768"/>
          <a:stretch>
            <a:fillRect/>
          </a:stretch>
        </p:blipFill>
        <p:spPr>
          <a:xfrm>
            <a:off x="6670675" y="922655"/>
            <a:ext cx="5859145" cy="5988050"/>
          </a:xfrm>
          <a:prstGeom prst="rect">
            <a:avLst/>
          </a:prstGeom>
          <a:scene3d>
            <a:camera prst="perspectiveLeft"/>
            <a:lightRig rig="threePt" dir="t"/>
          </a:scene3d>
        </p:spPr>
      </p:pic>
      <p:pic>
        <p:nvPicPr>
          <p:cNvPr id="48" name="图片 47" descr="F:\设计相关\莱茵PPT\背景小元素2.png背景小元素2"/>
          <p:cNvPicPr>
            <a:picLocks noChangeAspect="1"/>
          </p:cNvPicPr>
          <p:nvPr/>
        </p:nvPicPr>
        <p:blipFill>
          <a:blip r:embed="rId7"/>
          <a:srcRect l="10804" t="22319" r="72139" b="52730"/>
          <a:stretch>
            <a:fillRect/>
          </a:stretch>
        </p:blipFill>
        <p:spPr>
          <a:xfrm>
            <a:off x="-49530" y="1564640"/>
            <a:ext cx="1847215" cy="1519555"/>
          </a:xfrm>
          <a:prstGeom prst="rect">
            <a:avLst/>
          </a:prstGeom>
        </p:spPr>
      </p:pic>
      <p:pic>
        <p:nvPicPr>
          <p:cNvPr id="49" name="图片 48" descr="F:\设计相关\莱茵PPT\背景小元素2.png背景小元素2"/>
          <p:cNvPicPr>
            <a:picLocks noChangeAspect="1"/>
          </p:cNvPicPr>
          <p:nvPr/>
        </p:nvPicPr>
        <p:blipFill>
          <a:blip r:embed="rId7"/>
          <a:srcRect l="10804" t="62931" r="72139" b="18103"/>
          <a:stretch>
            <a:fillRect/>
          </a:stretch>
        </p:blipFill>
        <p:spPr>
          <a:xfrm>
            <a:off x="-49530" y="4418330"/>
            <a:ext cx="1847215" cy="1155065"/>
          </a:xfrm>
          <a:prstGeom prst="rect">
            <a:avLst/>
          </a:prstGeom>
        </p:spPr>
      </p:pic>
      <p:sp>
        <p:nvSpPr>
          <p:cNvPr id="13" name="文本框 12"/>
          <p:cNvSpPr txBox="1"/>
          <p:nvPr/>
        </p:nvSpPr>
        <p:spPr>
          <a:xfrm>
            <a:off x="12414885" y="3510915"/>
            <a:ext cx="2882265" cy="1753235"/>
          </a:xfrm>
          <a:prstGeom prst="rect">
            <a:avLst/>
          </a:prstGeom>
          <a:noFill/>
        </p:spPr>
        <p:txBody>
          <a:bodyPr wrap="none" rtlCol="0">
            <a:spAutoFit/>
          </a:bodyPr>
          <a:lstStyle/>
          <a:p>
            <a:pPr algn="l"/>
            <a:r>
              <a:rPr lang="zh-CN" altLang="en-US">
                <a:highlight>
                  <a:srgbClr val="FFFF00"/>
                </a:highlight>
              </a:rPr>
              <a:t>建议内容：图片介绍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9" name="副标题 2"/>
          <p:cNvSpPr>
            <a:spLocks noGrp="1"/>
          </p:cNvSpPr>
          <p:nvPr/>
        </p:nvSpPr>
        <p:spPr>
          <a:xfrm>
            <a:off x="8548370" y="6111240"/>
            <a:ext cx="3266440" cy="260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344670" y="1247754"/>
            <a:ext cx="7401971" cy="2432728"/>
          </a:xfrm>
          <a:prstGeom prst="rect">
            <a:avLst/>
          </a:prstGeom>
          <a:scene3d>
            <a:camera prst="perspectiveLeft"/>
            <a:lightRig rig="threePt" dir="t"/>
          </a:scene3d>
        </p:spPr>
      </p:pic>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5">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575181"/>
            <a:ext cx="2038350" cy="1326004"/>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PART.2</a:t>
            </a:r>
          </a:p>
          <a:p>
            <a:pPr algn="ctr"/>
            <a:r>
              <a:rPr lang="en-US" altLang="zh-CN" sz="4000" b="1" dirty="0">
                <a:solidFill>
                  <a:schemeClr val="bg1"/>
                </a:solidFill>
                <a:latin typeface="Novecento wide Bold" panose="00000805000000000000" charset="0"/>
                <a:cs typeface="Novecento wide Bold" panose="00000805000000000000" charset="0"/>
              </a:rPr>
              <a:t> </a:t>
            </a:r>
            <a:r>
              <a:rPr lang="zh-CN" altLang="en-US" sz="3200" b="1" dirty="0">
                <a:solidFill>
                  <a:schemeClr val="bg1"/>
                </a:solidFill>
                <a:latin typeface="Novecento wide Bold" panose="00000805000000000000" charset="0"/>
                <a:cs typeface="Novecento wide Bold" panose="00000805000000000000" charset="0"/>
              </a:rPr>
              <a:t>原型系统</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163820" y="342265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矩形 44"/>
          <p:cNvSpPr/>
          <p:nvPr/>
        </p:nvSpPr>
        <p:spPr>
          <a:xfrm>
            <a:off x="5341620" y="342265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5448002" y="3613468"/>
            <a:ext cx="2031325" cy="461665"/>
          </a:xfrm>
          <a:prstGeom prst="rect">
            <a:avLst/>
          </a:prstGeom>
          <a:noFill/>
          <a:scene3d>
            <a:camera prst="perspectiveLeft"/>
            <a:lightRig rig="threePt" dir="t"/>
          </a:scene3d>
        </p:spPr>
        <p:txBody>
          <a:bodyPr wrap="none" rtlCol="0">
            <a:spAutoFit/>
          </a:bodyPr>
          <a:lstStyle/>
          <a:p>
            <a:r>
              <a:rPr lang="zh-CN" altLang="en-US" sz="2400" dirty="0">
                <a:solidFill>
                  <a:schemeClr val="bg1">
                    <a:alpha val="95000"/>
                  </a:schemeClr>
                </a:solidFill>
                <a:latin typeface="思源黑体 Medium" panose="020B0600000000000000" pitchFamily="34" charset="-122"/>
                <a:ea typeface="思源黑体 Medium" panose="020B0600000000000000" pitchFamily="34" charset="-122"/>
              </a:rPr>
              <a:t>学生信息管理</a:t>
            </a:r>
          </a:p>
        </p:txBody>
      </p:sp>
      <p:pic>
        <p:nvPicPr>
          <p:cNvPr id="47" name="图片 46" descr="网格"/>
          <p:cNvPicPr>
            <a:picLocks noChangeAspect="1"/>
          </p:cNvPicPr>
          <p:nvPr/>
        </p:nvPicPr>
        <p:blipFill>
          <a:blip r:embed="rId6">
            <a:alphaModFix amt="20000"/>
          </a:blip>
          <a:srcRect l="43434" b="-2768"/>
          <a:stretch>
            <a:fillRect/>
          </a:stretch>
        </p:blipFill>
        <p:spPr>
          <a:xfrm>
            <a:off x="5955665" y="845820"/>
            <a:ext cx="5859145" cy="5988050"/>
          </a:xfrm>
          <a:prstGeom prst="rect">
            <a:avLst/>
          </a:prstGeom>
          <a:scene3d>
            <a:camera prst="perspectiveLeft"/>
            <a:lightRig rig="threePt" dir="t"/>
          </a:scene3d>
        </p:spPr>
      </p:pic>
      <p:pic>
        <p:nvPicPr>
          <p:cNvPr id="48" name="图片 47" descr="F:\设计相关\莱茵PPT\背景小元素2.png背景小元素2"/>
          <p:cNvPicPr>
            <a:picLocks noChangeAspect="1"/>
          </p:cNvPicPr>
          <p:nvPr/>
        </p:nvPicPr>
        <p:blipFill>
          <a:blip r:embed="rId7"/>
          <a:srcRect l="10804" t="22319" r="72139" b="52730"/>
          <a:stretch>
            <a:fillRect/>
          </a:stretch>
        </p:blipFill>
        <p:spPr>
          <a:xfrm>
            <a:off x="-49530" y="1564640"/>
            <a:ext cx="1847215" cy="1519555"/>
          </a:xfrm>
          <a:prstGeom prst="rect">
            <a:avLst/>
          </a:prstGeom>
        </p:spPr>
      </p:pic>
      <p:pic>
        <p:nvPicPr>
          <p:cNvPr id="49" name="图片 48" descr="F:\设计相关\莱茵PPT\背景小元素2.png背景小元素2"/>
          <p:cNvPicPr>
            <a:picLocks noChangeAspect="1"/>
          </p:cNvPicPr>
          <p:nvPr/>
        </p:nvPicPr>
        <p:blipFill>
          <a:blip r:embed="rId7"/>
          <a:srcRect l="10804" t="62931" r="72139" b="18103"/>
          <a:stretch>
            <a:fillRect/>
          </a:stretch>
        </p:blipFill>
        <p:spPr>
          <a:xfrm>
            <a:off x="-49530" y="4418330"/>
            <a:ext cx="1847215" cy="1155065"/>
          </a:xfrm>
          <a:prstGeom prst="rect">
            <a:avLst/>
          </a:prstGeom>
        </p:spPr>
      </p:pic>
      <p:sp>
        <p:nvSpPr>
          <p:cNvPr id="13" name="文本框 12"/>
          <p:cNvSpPr txBox="1"/>
          <p:nvPr/>
        </p:nvSpPr>
        <p:spPr>
          <a:xfrm>
            <a:off x="12414885" y="3510915"/>
            <a:ext cx="2882265" cy="1753235"/>
          </a:xfrm>
          <a:prstGeom prst="rect">
            <a:avLst/>
          </a:prstGeom>
          <a:noFill/>
        </p:spPr>
        <p:txBody>
          <a:bodyPr wrap="none" rtlCol="0">
            <a:spAutoFit/>
          </a:bodyPr>
          <a:lstStyle/>
          <a:p>
            <a:pPr algn="l"/>
            <a:r>
              <a:rPr lang="zh-CN" altLang="en-US">
                <a:highlight>
                  <a:srgbClr val="FFFF00"/>
                </a:highlight>
              </a:rPr>
              <a:t>建议内容：图片介绍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9" name="副标题 2"/>
          <p:cNvSpPr>
            <a:spLocks noGrp="1"/>
          </p:cNvSpPr>
          <p:nvPr/>
        </p:nvSpPr>
        <p:spPr>
          <a:xfrm>
            <a:off x="8548370" y="6111240"/>
            <a:ext cx="3266440" cy="260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标题 1"/>
          <p:cNvSpPr>
            <a:spLocks noGrp="1"/>
          </p:cNvSpPr>
          <p:nvPr/>
        </p:nvSpPr>
        <p:spPr>
          <a:xfrm>
            <a:off x="142875" y="179705"/>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a:latin typeface="Novecento wide Medium" panose="00000605000000000000" charset="0"/>
                <a:cs typeface="Novecento wide Medium" panose="00000605000000000000" charset="0"/>
              </a:rPr>
              <a:t>SYNTHESIZE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6" name="副标题 2"/>
          <p:cNvSpPr>
            <a:spLocks noGrp="1"/>
          </p:cNvSpPr>
          <p:nvPr/>
        </p:nvSpPr>
        <p:spPr>
          <a:xfrm>
            <a:off x="8548370" y="6111240"/>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7" name="矩形 6"/>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p:cNvSpPr/>
          <p:nvPr/>
        </p:nvSpPr>
        <p:spPr>
          <a:xfrm>
            <a:off x="3203575" y="3530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H="1" flipV="1">
            <a:off x="2499995" y="2826385"/>
            <a:ext cx="730250" cy="730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74370" y="2830195"/>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61035" y="2458085"/>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PART.1  NABCD</a:t>
            </a:r>
          </a:p>
        </p:txBody>
      </p:sp>
      <p:sp>
        <p:nvSpPr>
          <p:cNvPr id="14" name="矩形 13"/>
          <p:cNvSpPr/>
          <p:nvPr/>
        </p:nvSpPr>
        <p:spPr>
          <a:xfrm>
            <a:off x="674370" y="2389505"/>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p:cNvSpPr txBox="1"/>
          <p:nvPr/>
        </p:nvSpPr>
        <p:spPr>
          <a:xfrm>
            <a:off x="676275" y="2375535"/>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DEFENDER.</a:t>
            </a:r>
          </a:p>
        </p:txBody>
      </p:sp>
      <p:sp>
        <p:nvSpPr>
          <p:cNvPr id="17" name="矩形 16"/>
          <p:cNvSpPr/>
          <p:nvPr/>
        </p:nvSpPr>
        <p:spPr>
          <a:xfrm>
            <a:off x="523240" y="2314575"/>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1" name="矩形 20"/>
          <p:cNvSpPr/>
          <p:nvPr/>
        </p:nvSpPr>
        <p:spPr>
          <a:xfrm rot="5400000">
            <a:off x="616585" y="2146300"/>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2" name="文本框 21"/>
          <p:cNvSpPr txBox="1"/>
          <p:nvPr/>
        </p:nvSpPr>
        <p:spPr>
          <a:xfrm>
            <a:off x="676275" y="2893060"/>
            <a:ext cx="168465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SAIDIEWODECHAOREN</a:t>
            </a:r>
          </a:p>
        </p:txBody>
      </p:sp>
      <p:sp>
        <p:nvSpPr>
          <p:cNvPr id="23" name="椭圆 22"/>
          <p:cNvSpPr/>
          <p:nvPr/>
        </p:nvSpPr>
        <p:spPr>
          <a:xfrm>
            <a:off x="5891530" y="30905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62575" y="315214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27425" y="36817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14090" y="330962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PART.2 </a:t>
            </a:r>
            <a:r>
              <a:rPr lang="zh-CN" altLang="en-US" dirty="0">
                <a:latin typeface="Novecento wide Bold" panose="00000805000000000000" charset="0"/>
                <a:cs typeface="Novecento wide Bold" panose="00000805000000000000" charset="0"/>
              </a:rPr>
              <a:t>原型系统</a:t>
            </a:r>
            <a:endParaRPr lang="en-US" altLang="zh-CN" dirty="0">
              <a:latin typeface="Novecento wide Bold" panose="00000805000000000000" charset="0"/>
              <a:cs typeface="Novecento wide Bold" panose="00000805000000000000" charset="0"/>
            </a:endParaRPr>
          </a:p>
        </p:txBody>
      </p:sp>
      <p:sp>
        <p:nvSpPr>
          <p:cNvPr id="27" name="矩形 26"/>
          <p:cNvSpPr/>
          <p:nvPr/>
        </p:nvSpPr>
        <p:spPr>
          <a:xfrm>
            <a:off x="3527425" y="32410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文本框 27"/>
          <p:cNvSpPr txBox="1"/>
          <p:nvPr/>
        </p:nvSpPr>
        <p:spPr>
          <a:xfrm>
            <a:off x="3529330" y="32270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CASTER.</a:t>
            </a:r>
          </a:p>
        </p:txBody>
      </p:sp>
      <p:sp>
        <p:nvSpPr>
          <p:cNvPr id="29" name="矩形 28"/>
          <p:cNvSpPr/>
          <p:nvPr/>
        </p:nvSpPr>
        <p:spPr>
          <a:xfrm>
            <a:off x="3376295" y="31661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0" name="矩形 29"/>
          <p:cNvSpPr/>
          <p:nvPr/>
        </p:nvSpPr>
        <p:spPr>
          <a:xfrm rot="5400000">
            <a:off x="3469640" y="29978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1" name="文本框 30"/>
          <p:cNvSpPr txBox="1"/>
          <p:nvPr/>
        </p:nvSpPr>
        <p:spPr>
          <a:xfrm>
            <a:off x="3529330" y="3744595"/>
            <a:ext cx="1684655" cy="24574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WODEIXIANGBANFAFANGXAIQU</a:t>
            </a:r>
          </a:p>
          <a:p>
            <a:r>
              <a:rPr lang="en-US" altLang="zh-CN" sz="800">
                <a:latin typeface="Source Han Sans Regular" panose="020B0500000000000000" charset="-122"/>
                <a:ea typeface="Source Han Sans Regular" panose="020B0500000000000000" charset="-122"/>
              </a:rPr>
              <a:t>WOWUDIDEXIAOHUOLONG</a:t>
            </a:r>
          </a:p>
        </p:txBody>
      </p:sp>
      <p:sp>
        <p:nvSpPr>
          <p:cNvPr id="32" name="椭圆 31"/>
          <p:cNvSpPr/>
          <p:nvPr/>
        </p:nvSpPr>
        <p:spPr>
          <a:xfrm>
            <a:off x="7860030" y="239649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917180" y="186690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444230" y="18656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444230" y="14249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文本框 35"/>
          <p:cNvSpPr txBox="1"/>
          <p:nvPr/>
        </p:nvSpPr>
        <p:spPr>
          <a:xfrm>
            <a:off x="8446135" y="14109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MEDIC.</a:t>
            </a:r>
          </a:p>
        </p:txBody>
      </p:sp>
      <p:sp>
        <p:nvSpPr>
          <p:cNvPr id="37" name="矩形 36"/>
          <p:cNvSpPr/>
          <p:nvPr/>
        </p:nvSpPr>
        <p:spPr>
          <a:xfrm>
            <a:off x="8293100" y="13500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8" name="矩形 37"/>
          <p:cNvSpPr/>
          <p:nvPr/>
        </p:nvSpPr>
        <p:spPr>
          <a:xfrm rot="5400000">
            <a:off x="8386445" y="11817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9" name="文本框 38"/>
          <p:cNvSpPr txBox="1"/>
          <p:nvPr/>
        </p:nvSpPr>
        <p:spPr>
          <a:xfrm>
            <a:off x="8446135" y="191897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KESHIHEMODEXIAOFEIJIZHENDEHENHAOYONG</a:t>
            </a:r>
          </a:p>
        </p:txBody>
      </p:sp>
      <p:sp>
        <p:nvSpPr>
          <p:cNvPr id="40" name="文本框 39"/>
          <p:cNvSpPr txBox="1"/>
          <p:nvPr/>
        </p:nvSpPr>
        <p:spPr>
          <a:xfrm>
            <a:off x="8446135" y="149606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PART.3 </a:t>
            </a:r>
            <a:r>
              <a:rPr lang="zh-CN" altLang="en-US" dirty="0">
                <a:latin typeface="Novecento wide Bold" panose="00000805000000000000" charset="0"/>
                <a:cs typeface="Novecento wide Bold" panose="00000805000000000000" charset="0"/>
              </a:rPr>
              <a:t>系统设计</a:t>
            </a:r>
            <a:endParaRPr lang="en-US" altLang="zh-CN" dirty="0">
              <a:latin typeface="Novecento wide Bold" panose="00000805000000000000" charset="0"/>
              <a:cs typeface="Novecento wide Bold" panose="00000805000000000000" charset="0"/>
            </a:endParaRPr>
          </a:p>
        </p:txBody>
      </p:sp>
      <p:sp>
        <p:nvSpPr>
          <p:cNvPr id="41" name="椭圆 40"/>
          <p:cNvSpPr/>
          <p:nvPr/>
        </p:nvSpPr>
        <p:spPr>
          <a:xfrm>
            <a:off x="8362315" y="415544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2" name="直接连接符 41"/>
          <p:cNvCxnSpPr/>
          <p:nvPr/>
        </p:nvCxnSpPr>
        <p:spPr>
          <a:xfrm flipH="1" flipV="1">
            <a:off x="8420100" y="4227195"/>
            <a:ext cx="537845" cy="539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956040" y="476758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8956040" y="432689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8957945" y="431292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SUPPORTER.</a:t>
            </a:r>
          </a:p>
        </p:txBody>
      </p:sp>
      <p:sp>
        <p:nvSpPr>
          <p:cNvPr id="47" name="矩形 46"/>
          <p:cNvSpPr/>
          <p:nvPr/>
        </p:nvSpPr>
        <p:spPr>
          <a:xfrm>
            <a:off x="8804910" y="425196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8" name="矩形 47"/>
          <p:cNvSpPr/>
          <p:nvPr/>
        </p:nvSpPr>
        <p:spPr>
          <a:xfrm rot="5400000">
            <a:off x="8898255" y="408368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9" name="文本框 48"/>
          <p:cNvSpPr txBox="1"/>
          <p:nvPr/>
        </p:nvSpPr>
        <p:spPr>
          <a:xfrm>
            <a:off x="8957945" y="482092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ZAOQIDANREN YONGYUANDESHEN</a:t>
            </a:r>
          </a:p>
        </p:txBody>
      </p:sp>
      <p:sp>
        <p:nvSpPr>
          <p:cNvPr id="50" name="文本框 49"/>
          <p:cNvSpPr txBox="1"/>
          <p:nvPr/>
        </p:nvSpPr>
        <p:spPr>
          <a:xfrm>
            <a:off x="8957945" y="439801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PART.4 </a:t>
            </a:r>
            <a:r>
              <a:rPr lang="zh-CN" altLang="en-US" dirty="0">
                <a:latin typeface="Novecento wide Bold" panose="00000805000000000000" charset="0"/>
                <a:cs typeface="Novecento wide Bold" panose="00000805000000000000" charset="0"/>
              </a:rPr>
              <a:t>实现与测试</a:t>
            </a:r>
            <a:endParaRPr lang="en-US" altLang="zh-CN" dirty="0">
              <a:latin typeface="Novecento wide Bold" panose="00000805000000000000" charset="0"/>
              <a:cs typeface="Novecento wide Bold" panose="00000805000000000000" charset="0"/>
            </a:endParaRPr>
          </a:p>
        </p:txBody>
      </p:sp>
      <p:sp>
        <p:nvSpPr>
          <p:cNvPr id="53" name="矩形 52"/>
          <p:cNvSpPr/>
          <p:nvPr/>
        </p:nvSpPr>
        <p:spPr>
          <a:xfrm>
            <a:off x="6729095" y="3241040"/>
            <a:ext cx="1927860" cy="109220"/>
          </a:xfrm>
          <a:prstGeom prst="rect">
            <a:avLst/>
          </a:prstGeom>
          <a:solidFill>
            <a:schemeClr val="bg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8731885" y="3248660"/>
            <a:ext cx="78105" cy="80645"/>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696960" y="3213735"/>
            <a:ext cx="149860" cy="149860"/>
          </a:xfrm>
          <a:prstGeom prst="ellipse">
            <a:avLst/>
          </a:prstGeom>
          <a:noFill/>
          <a:ln>
            <a:solidFill>
              <a:schemeClr val="bg1">
                <a:alpha val="60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729095" y="3234055"/>
            <a:ext cx="1494790" cy="122555"/>
          </a:xfrm>
          <a:prstGeom prst="rect">
            <a:avLst/>
          </a:prstGeom>
          <a:noFill/>
        </p:spPr>
        <p:txBody>
          <a:bodyPr wrap="square" lIns="0" tIns="0" rIns="0" bIns="0" rtlCol="0">
            <a:spAutoFit/>
          </a:bodyPr>
          <a:lstStyle/>
          <a:p>
            <a:r>
              <a:rPr lang="en-US" altLang="zh-CN" sz="800">
                <a:latin typeface="Source Han Sans Heavy" panose="020B0A00000000000000" charset="-122"/>
                <a:ea typeface="Source Han Sans Heavy" panose="020B0A00000000000000" charset="-122"/>
              </a:rPr>
              <a:t>       RHINE LAB.LLC.</a:t>
            </a:r>
          </a:p>
        </p:txBody>
      </p:sp>
      <p:sp>
        <p:nvSpPr>
          <p:cNvPr id="2" name="文本框 1"/>
          <p:cNvSpPr txBox="1"/>
          <p:nvPr/>
        </p:nvSpPr>
        <p:spPr>
          <a:xfrm>
            <a:off x="12452985" y="2617470"/>
            <a:ext cx="2926080" cy="2306955"/>
          </a:xfrm>
          <a:prstGeom prst="rect">
            <a:avLst/>
          </a:prstGeom>
          <a:noFill/>
        </p:spPr>
        <p:txBody>
          <a:bodyPr wrap="none" rtlCol="0">
            <a:spAutoFit/>
          </a:bodyPr>
          <a:lstStyle/>
          <a:p>
            <a:pPr algn="l"/>
            <a:r>
              <a:rPr lang="zh-CN" altLang="en-US">
                <a:highlight>
                  <a:srgbClr val="FFFF00"/>
                </a:highlight>
              </a:rPr>
              <a:t>建议内容：内容介绍</a:t>
            </a:r>
            <a:br>
              <a:rPr lang="zh-CN" altLang="en-US">
                <a:highlight>
                  <a:srgbClr val="FFFF00"/>
                </a:highlight>
              </a:rPr>
            </a:br>
            <a:r>
              <a:rPr lang="zh-CN" altLang="en-US">
                <a:highlight>
                  <a:srgbClr val="FFFF00"/>
                </a:highlight>
              </a:rPr>
              <a:t>图内元素内容位置均可调整</a:t>
            </a:r>
            <a:br>
              <a:rPr lang="zh-CN" altLang="en-US">
                <a:highlight>
                  <a:srgbClr val="FFFF00"/>
                </a:highlight>
              </a:rPr>
            </a:br>
            <a:endParaRPr lang="zh-CN" altLang="en-US">
              <a:highlight>
                <a:srgbClr val="FFFF00"/>
              </a:highlight>
            </a:endParaRP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3" name="文本框 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743422" y="329327"/>
            <a:ext cx="4274106" cy="4743790"/>
          </a:xfrm>
          <a:prstGeom prst="rect">
            <a:avLst/>
          </a:prstGeom>
          <a:scene3d>
            <a:camera prst="perspectiveLeft"/>
            <a:lightRig rig="threePt" dir="t"/>
          </a:scene3d>
        </p:spPr>
      </p:pic>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5">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575181"/>
            <a:ext cx="2038350" cy="1326004"/>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PART.2</a:t>
            </a:r>
          </a:p>
          <a:p>
            <a:pPr algn="ctr"/>
            <a:r>
              <a:rPr lang="en-US" altLang="zh-CN" sz="4000" b="1" dirty="0">
                <a:solidFill>
                  <a:schemeClr val="bg1"/>
                </a:solidFill>
                <a:latin typeface="Novecento wide Bold" panose="00000805000000000000" charset="0"/>
                <a:cs typeface="Novecento wide Bold" panose="00000805000000000000" charset="0"/>
              </a:rPr>
              <a:t> </a:t>
            </a:r>
            <a:r>
              <a:rPr lang="zh-CN" altLang="en-US" sz="3200" b="1" dirty="0">
                <a:solidFill>
                  <a:schemeClr val="bg1"/>
                </a:solidFill>
                <a:latin typeface="Novecento wide Bold" panose="00000805000000000000" charset="0"/>
                <a:cs typeface="Novecento wide Bold" panose="00000805000000000000" charset="0"/>
              </a:rPr>
              <a:t>原型系统</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683820" y="346494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矩形 44"/>
          <p:cNvSpPr/>
          <p:nvPr/>
        </p:nvSpPr>
        <p:spPr>
          <a:xfrm>
            <a:off x="4861620" y="346494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4975975" y="3670352"/>
            <a:ext cx="2031325" cy="461665"/>
          </a:xfrm>
          <a:prstGeom prst="rect">
            <a:avLst/>
          </a:prstGeom>
          <a:noFill/>
          <a:scene3d>
            <a:camera prst="perspectiveLeft"/>
            <a:lightRig rig="threePt" dir="t"/>
          </a:scene3d>
        </p:spPr>
        <p:txBody>
          <a:bodyPr wrap="none" rtlCol="0">
            <a:spAutoFit/>
          </a:bodyPr>
          <a:lstStyle/>
          <a:p>
            <a:r>
              <a:rPr lang="zh-CN" altLang="en-US" sz="2400" dirty="0">
                <a:solidFill>
                  <a:schemeClr val="bg1">
                    <a:alpha val="95000"/>
                  </a:schemeClr>
                </a:solidFill>
                <a:latin typeface="思源黑体 Medium" panose="020B0600000000000000" pitchFamily="34" charset="-122"/>
                <a:ea typeface="思源黑体 Medium" panose="020B0600000000000000" pitchFamily="34" charset="-122"/>
              </a:rPr>
              <a:t>上传学生信息</a:t>
            </a:r>
          </a:p>
        </p:txBody>
      </p:sp>
      <p:pic>
        <p:nvPicPr>
          <p:cNvPr id="47" name="图片 46" descr="网格"/>
          <p:cNvPicPr>
            <a:picLocks noChangeAspect="1"/>
          </p:cNvPicPr>
          <p:nvPr/>
        </p:nvPicPr>
        <p:blipFill>
          <a:blip r:embed="rId6">
            <a:alphaModFix amt="20000"/>
          </a:blip>
          <a:srcRect l="43434" b="-2768"/>
          <a:stretch>
            <a:fillRect/>
          </a:stretch>
        </p:blipFill>
        <p:spPr>
          <a:xfrm>
            <a:off x="5950585" y="988492"/>
            <a:ext cx="5859145" cy="5988050"/>
          </a:xfrm>
          <a:prstGeom prst="rect">
            <a:avLst/>
          </a:prstGeom>
          <a:scene3d>
            <a:camera prst="perspectiveLeft"/>
            <a:lightRig rig="threePt" dir="t"/>
          </a:scene3d>
        </p:spPr>
      </p:pic>
      <p:pic>
        <p:nvPicPr>
          <p:cNvPr id="48" name="图片 47" descr="F:\设计相关\莱茵PPT\背景小元素2.png背景小元素2"/>
          <p:cNvPicPr>
            <a:picLocks noChangeAspect="1"/>
          </p:cNvPicPr>
          <p:nvPr/>
        </p:nvPicPr>
        <p:blipFill>
          <a:blip r:embed="rId7"/>
          <a:srcRect l="10804" t="22319" r="72139" b="52730"/>
          <a:stretch>
            <a:fillRect/>
          </a:stretch>
        </p:blipFill>
        <p:spPr>
          <a:xfrm>
            <a:off x="-49530" y="1564640"/>
            <a:ext cx="1847215" cy="1519555"/>
          </a:xfrm>
          <a:prstGeom prst="rect">
            <a:avLst/>
          </a:prstGeom>
        </p:spPr>
      </p:pic>
      <p:pic>
        <p:nvPicPr>
          <p:cNvPr id="49" name="图片 48" descr="F:\设计相关\莱茵PPT\背景小元素2.png背景小元素2"/>
          <p:cNvPicPr>
            <a:picLocks noChangeAspect="1"/>
          </p:cNvPicPr>
          <p:nvPr/>
        </p:nvPicPr>
        <p:blipFill>
          <a:blip r:embed="rId7"/>
          <a:srcRect l="10804" t="62931" r="72139" b="18103"/>
          <a:stretch>
            <a:fillRect/>
          </a:stretch>
        </p:blipFill>
        <p:spPr>
          <a:xfrm>
            <a:off x="-49530" y="4418330"/>
            <a:ext cx="1847215" cy="1155065"/>
          </a:xfrm>
          <a:prstGeom prst="rect">
            <a:avLst/>
          </a:prstGeom>
        </p:spPr>
      </p:pic>
      <p:sp>
        <p:nvSpPr>
          <p:cNvPr id="13" name="文本框 12"/>
          <p:cNvSpPr txBox="1"/>
          <p:nvPr/>
        </p:nvSpPr>
        <p:spPr>
          <a:xfrm>
            <a:off x="12414885" y="3510915"/>
            <a:ext cx="2882265" cy="1753235"/>
          </a:xfrm>
          <a:prstGeom prst="rect">
            <a:avLst/>
          </a:prstGeom>
          <a:noFill/>
        </p:spPr>
        <p:txBody>
          <a:bodyPr wrap="none" rtlCol="0">
            <a:spAutoFit/>
          </a:bodyPr>
          <a:lstStyle/>
          <a:p>
            <a:pPr algn="l"/>
            <a:r>
              <a:rPr lang="zh-CN" altLang="en-US">
                <a:highlight>
                  <a:srgbClr val="FFFF00"/>
                </a:highlight>
              </a:rPr>
              <a:t>建议内容：图片介绍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9" name="副标题 2"/>
          <p:cNvSpPr>
            <a:spLocks noGrp="1"/>
          </p:cNvSpPr>
          <p:nvPr/>
        </p:nvSpPr>
        <p:spPr>
          <a:xfrm>
            <a:off x="8548370" y="6111240"/>
            <a:ext cx="3266440" cy="260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676112" y="680137"/>
            <a:ext cx="4274106" cy="4178454"/>
          </a:xfrm>
          <a:prstGeom prst="rect">
            <a:avLst/>
          </a:prstGeom>
          <a:scene3d>
            <a:camera prst="perspectiveLeft"/>
            <a:lightRig rig="threePt" dir="t"/>
          </a:scene3d>
        </p:spPr>
      </p:pic>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5">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575181"/>
            <a:ext cx="2038350" cy="1326004"/>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PART.2</a:t>
            </a:r>
          </a:p>
          <a:p>
            <a:pPr algn="ctr"/>
            <a:r>
              <a:rPr lang="en-US" altLang="zh-CN" sz="4000" b="1" dirty="0">
                <a:solidFill>
                  <a:schemeClr val="bg1"/>
                </a:solidFill>
                <a:latin typeface="Novecento wide Bold" panose="00000805000000000000" charset="0"/>
                <a:cs typeface="Novecento wide Bold" panose="00000805000000000000" charset="0"/>
              </a:rPr>
              <a:t> </a:t>
            </a:r>
            <a:r>
              <a:rPr lang="zh-CN" altLang="en-US" sz="3200" b="1" dirty="0">
                <a:solidFill>
                  <a:schemeClr val="bg1"/>
                </a:solidFill>
                <a:latin typeface="Novecento wide Bold" panose="00000805000000000000" charset="0"/>
                <a:cs typeface="Novecento wide Bold" panose="00000805000000000000" charset="0"/>
              </a:rPr>
              <a:t>原型系统</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232640" y="3053715"/>
            <a:ext cx="4820285" cy="460375"/>
          </a:xfrm>
          <a:prstGeom prst="rect">
            <a:avLst/>
          </a:prstGeom>
          <a:noFill/>
        </p:spPr>
        <p:txBody>
          <a:bodyPr wrap="none" rtlCol="0">
            <a:spAutoFit/>
          </a:bodyPr>
          <a:lstStyle/>
          <a:p>
            <a:r>
              <a:rPr lang="zh-CN" altLang="en-US" sz="2400">
                <a:highlight>
                  <a:srgbClr val="FFFF00"/>
                </a:highlight>
              </a:rPr>
              <a:t>图片</a:t>
            </a:r>
            <a:r>
              <a:rPr lang="en-US" altLang="zh-CN" sz="2400">
                <a:highlight>
                  <a:srgbClr val="FFFF00"/>
                </a:highlight>
              </a:rPr>
              <a:t> </a:t>
            </a:r>
            <a:r>
              <a:rPr lang="zh-CN" altLang="en-US" sz="2400">
                <a:highlight>
                  <a:srgbClr val="FFFF00"/>
                </a:highlight>
              </a:rPr>
              <a:t>三维旋转</a:t>
            </a:r>
            <a:r>
              <a:rPr lang="en-US" altLang="zh-CN" sz="2400">
                <a:highlight>
                  <a:srgbClr val="FFFF00"/>
                </a:highlight>
              </a:rPr>
              <a:t> </a:t>
            </a:r>
            <a:r>
              <a:rPr lang="zh-CN" altLang="en-US" sz="2400">
                <a:highlight>
                  <a:srgbClr val="FFFF00"/>
                </a:highlight>
              </a:rPr>
              <a:t>预设为</a:t>
            </a:r>
            <a:r>
              <a:rPr lang="en-US" altLang="zh-CN" sz="2400">
                <a:highlight>
                  <a:srgbClr val="FFFF00"/>
                </a:highlight>
              </a:rPr>
              <a:t> </a:t>
            </a:r>
            <a:r>
              <a:rPr lang="zh-CN" altLang="en-US" sz="2400">
                <a:highlight>
                  <a:srgbClr val="FFFF00"/>
                </a:highlight>
              </a:rPr>
              <a:t>透视</a:t>
            </a:r>
            <a:r>
              <a:rPr lang="en-US" altLang="zh-CN" sz="2400">
                <a:highlight>
                  <a:srgbClr val="FFFF00"/>
                </a:highlight>
              </a:rPr>
              <a:t>-</a:t>
            </a:r>
            <a:r>
              <a:rPr lang="zh-CN" altLang="en-US" sz="2400">
                <a:highlight>
                  <a:srgbClr val="FFFF00"/>
                </a:highlight>
              </a:rPr>
              <a:t>左透视</a:t>
            </a:r>
            <a:r>
              <a:rPr lang="en-US" altLang="zh-CN" sz="2400">
                <a:highlight>
                  <a:srgbClr val="FFFF00"/>
                </a:highlight>
              </a:rPr>
              <a:t> </a:t>
            </a:r>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6623685" y="5139055"/>
            <a:ext cx="3305175" cy="12890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683820" y="3464940"/>
            <a:ext cx="13462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矩形 44"/>
          <p:cNvSpPr/>
          <p:nvPr/>
        </p:nvSpPr>
        <p:spPr>
          <a:xfrm>
            <a:off x="4861620" y="3464940"/>
            <a:ext cx="2244090" cy="872490"/>
          </a:xfrm>
          <a:prstGeom prst="rect">
            <a:avLst/>
          </a:prstGeom>
          <a:solidFill>
            <a:schemeClr val="dk1"/>
          </a:solidFill>
          <a:effectLst/>
          <a:scene3d>
            <a:camera prst="perspectiveLeft">
              <a:rot lat="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4975975" y="3670352"/>
            <a:ext cx="2031325" cy="461665"/>
          </a:xfrm>
          <a:prstGeom prst="rect">
            <a:avLst/>
          </a:prstGeom>
          <a:noFill/>
          <a:scene3d>
            <a:camera prst="perspectiveLeft"/>
            <a:lightRig rig="threePt" dir="t"/>
          </a:scene3d>
        </p:spPr>
        <p:txBody>
          <a:bodyPr wrap="none" rtlCol="0">
            <a:spAutoFit/>
          </a:bodyPr>
          <a:lstStyle/>
          <a:p>
            <a:r>
              <a:rPr lang="zh-CN" altLang="en-US" sz="2400" dirty="0">
                <a:solidFill>
                  <a:schemeClr val="bg1">
                    <a:alpha val="95000"/>
                  </a:schemeClr>
                </a:solidFill>
                <a:latin typeface="思源黑体 Medium" panose="020B0600000000000000" pitchFamily="34" charset="-122"/>
                <a:ea typeface="思源黑体 Medium" panose="020B0600000000000000" pitchFamily="34" charset="-122"/>
              </a:rPr>
              <a:t>修改学生信息</a:t>
            </a:r>
          </a:p>
        </p:txBody>
      </p:sp>
      <p:pic>
        <p:nvPicPr>
          <p:cNvPr id="47" name="图片 46" descr="网格"/>
          <p:cNvPicPr>
            <a:picLocks noChangeAspect="1"/>
          </p:cNvPicPr>
          <p:nvPr/>
        </p:nvPicPr>
        <p:blipFill>
          <a:blip r:embed="rId6">
            <a:alphaModFix amt="20000"/>
          </a:blip>
          <a:srcRect l="43434" b="-2768"/>
          <a:stretch>
            <a:fillRect/>
          </a:stretch>
        </p:blipFill>
        <p:spPr>
          <a:xfrm>
            <a:off x="7007225" y="1316152"/>
            <a:ext cx="5859145" cy="5988050"/>
          </a:xfrm>
          <a:prstGeom prst="rect">
            <a:avLst/>
          </a:prstGeom>
          <a:scene3d>
            <a:camera prst="perspectiveLeft"/>
            <a:lightRig rig="threePt" dir="t"/>
          </a:scene3d>
        </p:spPr>
      </p:pic>
      <p:pic>
        <p:nvPicPr>
          <p:cNvPr id="48" name="图片 47" descr="F:\设计相关\莱茵PPT\背景小元素2.png背景小元素2"/>
          <p:cNvPicPr>
            <a:picLocks noChangeAspect="1"/>
          </p:cNvPicPr>
          <p:nvPr/>
        </p:nvPicPr>
        <p:blipFill>
          <a:blip r:embed="rId7"/>
          <a:srcRect l="10804" t="22319" r="72139" b="52730"/>
          <a:stretch>
            <a:fillRect/>
          </a:stretch>
        </p:blipFill>
        <p:spPr>
          <a:xfrm>
            <a:off x="-49530" y="1564640"/>
            <a:ext cx="1847215" cy="1519555"/>
          </a:xfrm>
          <a:prstGeom prst="rect">
            <a:avLst/>
          </a:prstGeom>
        </p:spPr>
      </p:pic>
      <p:pic>
        <p:nvPicPr>
          <p:cNvPr id="49" name="图片 48" descr="F:\设计相关\莱茵PPT\背景小元素2.png背景小元素2"/>
          <p:cNvPicPr>
            <a:picLocks noChangeAspect="1"/>
          </p:cNvPicPr>
          <p:nvPr/>
        </p:nvPicPr>
        <p:blipFill>
          <a:blip r:embed="rId7"/>
          <a:srcRect l="10804" t="62931" r="72139" b="18103"/>
          <a:stretch>
            <a:fillRect/>
          </a:stretch>
        </p:blipFill>
        <p:spPr>
          <a:xfrm>
            <a:off x="-49530" y="4418330"/>
            <a:ext cx="1847215" cy="1155065"/>
          </a:xfrm>
          <a:prstGeom prst="rect">
            <a:avLst/>
          </a:prstGeom>
        </p:spPr>
      </p:pic>
      <p:sp>
        <p:nvSpPr>
          <p:cNvPr id="13" name="文本框 12"/>
          <p:cNvSpPr txBox="1"/>
          <p:nvPr/>
        </p:nvSpPr>
        <p:spPr>
          <a:xfrm>
            <a:off x="12414885" y="3510915"/>
            <a:ext cx="2882265" cy="1753235"/>
          </a:xfrm>
          <a:prstGeom prst="rect">
            <a:avLst/>
          </a:prstGeom>
          <a:noFill/>
        </p:spPr>
        <p:txBody>
          <a:bodyPr wrap="none" rtlCol="0">
            <a:spAutoFit/>
          </a:bodyPr>
          <a:lstStyle/>
          <a:p>
            <a:pPr algn="l"/>
            <a:r>
              <a:rPr lang="zh-CN" altLang="en-US">
                <a:highlight>
                  <a:srgbClr val="FFFF00"/>
                </a:highlight>
              </a:rPr>
              <a:t>建议内容：图片介绍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9" name="副标题 2"/>
          <p:cNvSpPr>
            <a:spLocks noGrp="1"/>
          </p:cNvSpPr>
          <p:nvPr/>
        </p:nvSpPr>
        <p:spPr>
          <a:xfrm>
            <a:off x="8548370" y="6111240"/>
            <a:ext cx="3266440" cy="260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标题 1"/>
          <p:cNvSpPr>
            <a:spLocks noGrp="1"/>
          </p:cNvSpPr>
          <p:nvPr/>
        </p:nvSpPr>
        <p:spPr>
          <a:xfrm>
            <a:off x="142875" y="179705"/>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a:latin typeface="Novecento wide Medium" panose="00000605000000000000" charset="0"/>
                <a:cs typeface="Novecento wide Medium" panose="00000605000000000000" charset="0"/>
              </a:rPr>
              <a:t>SYNTHESIZE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6" name="副标题 2"/>
          <p:cNvSpPr>
            <a:spLocks noGrp="1"/>
          </p:cNvSpPr>
          <p:nvPr/>
        </p:nvSpPr>
        <p:spPr>
          <a:xfrm>
            <a:off x="8548370" y="6111240"/>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7" name="矩形 6"/>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p:cNvSpPr/>
          <p:nvPr/>
        </p:nvSpPr>
        <p:spPr>
          <a:xfrm>
            <a:off x="3203575" y="3530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H="1" flipV="1">
            <a:off x="2499995" y="2826385"/>
            <a:ext cx="730250" cy="730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74370" y="2830195"/>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61035" y="2458085"/>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PART.1  NABCD</a:t>
            </a:r>
          </a:p>
        </p:txBody>
      </p:sp>
      <p:sp>
        <p:nvSpPr>
          <p:cNvPr id="14" name="矩形 13"/>
          <p:cNvSpPr/>
          <p:nvPr/>
        </p:nvSpPr>
        <p:spPr>
          <a:xfrm>
            <a:off x="674370" y="2389505"/>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p:cNvSpPr txBox="1"/>
          <p:nvPr/>
        </p:nvSpPr>
        <p:spPr>
          <a:xfrm>
            <a:off x="676275" y="2375535"/>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DEFENDER.</a:t>
            </a:r>
          </a:p>
        </p:txBody>
      </p:sp>
      <p:sp>
        <p:nvSpPr>
          <p:cNvPr id="17" name="矩形 16"/>
          <p:cNvSpPr/>
          <p:nvPr/>
        </p:nvSpPr>
        <p:spPr>
          <a:xfrm>
            <a:off x="523240" y="2314575"/>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1" name="矩形 20"/>
          <p:cNvSpPr/>
          <p:nvPr/>
        </p:nvSpPr>
        <p:spPr>
          <a:xfrm rot="5400000">
            <a:off x="616585" y="2146300"/>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2" name="文本框 21"/>
          <p:cNvSpPr txBox="1"/>
          <p:nvPr/>
        </p:nvSpPr>
        <p:spPr>
          <a:xfrm>
            <a:off x="676275" y="2893060"/>
            <a:ext cx="168465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SAIDIEWODECHAOREN</a:t>
            </a:r>
          </a:p>
        </p:txBody>
      </p:sp>
      <p:sp>
        <p:nvSpPr>
          <p:cNvPr id="23" name="椭圆 22"/>
          <p:cNvSpPr/>
          <p:nvPr/>
        </p:nvSpPr>
        <p:spPr>
          <a:xfrm>
            <a:off x="5891530" y="30905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62575" y="315214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27425" y="36817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14090" y="330962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PART.2 </a:t>
            </a:r>
            <a:r>
              <a:rPr lang="zh-CN" altLang="en-US" dirty="0">
                <a:latin typeface="Novecento wide Bold" panose="00000805000000000000" charset="0"/>
                <a:cs typeface="Novecento wide Bold" panose="00000805000000000000" charset="0"/>
              </a:rPr>
              <a:t>原型系统</a:t>
            </a:r>
            <a:endParaRPr lang="en-US" altLang="zh-CN" dirty="0">
              <a:latin typeface="Novecento wide Bold" panose="00000805000000000000" charset="0"/>
              <a:cs typeface="Novecento wide Bold" panose="00000805000000000000" charset="0"/>
            </a:endParaRPr>
          </a:p>
        </p:txBody>
      </p:sp>
      <p:sp>
        <p:nvSpPr>
          <p:cNvPr id="27" name="矩形 26"/>
          <p:cNvSpPr/>
          <p:nvPr/>
        </p:nvSpPr>
        <p:spPr>
          <a:xfrm>
            <a:off x="3527425" y="32410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文本框 27"/>
          <p:cNvSpPr txBox="1"/>
          <p:nvPr/>
        </p:nvSpPr>
        <p:spPr>
          <a:xfrm>
            <a:off x="3529330" y="32270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CASTER.</a:t>
            </a:r>
          </a:p>
        </p:txBody>
      </p:sp>
      <p:sp>
        <p:nvSpPr>
          <p:cNvPr id="29" name="矩形 28"/>
          <p:cNvSpPr/>
          <p:nvPr/>
        </p:nvSpPr>
        <p:spPr>
          <a:xfrm>
            <a:off x="3376295" y="31661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0" name="矩形 29"/>
          <p:cNvSpPr/>
          <p:nvPr/>
        </p:nvSpPr>
        <p:spPr>
          <a:xfrm rot="5400000">
            <a:off x="3469640" y="29978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1" name="文本框 30"/>
          <p:cNvSpPr txBox="1"/>
          <p:nvPr/>
        </p:nvSpPr>
        <p:spPr>
          <a:xfrm>
            <a:off x="3529330" y="3744595"/>
            <a:ext cx="1684655" cy="24574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WODEIXIANGBANFAFANGXAIQU</a:t>
            </a:r>
          </a:p>
          <a:p>
            <a:r>
              <a:rPr lang="en-US" altLang="zh-CN" sz="800">
                <a:latin typeface="Source Han Sans Regular" panose="020B0500000000000000" charset="-122"/>
                <a:ea typeface="Source Han Sans Regular" panose="020B0500000000000000" charset="-122"/>
              </a:rPr>
              <a:t>WOWUDIDEXIAOHUOLONG</a:t>
            </a:r>
          </a:p>
        </p:txBody>
      </p:sp>
      <p:sp>
        <p:nvSpPr>
          <p:cNvPr id="32" name="椭圆 31"/>
          <p:cNvSpPr/>
          <p:nvPr/>
        </p:nvSpPr>
        <p:spPr>
          <a:xfrm>
            <a:off x="7860030" y="239649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917180" y="186690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444230" y="18656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444230" y="14249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文本框 35"/>
          <p:cNvSpPr txBox="1"/>
          <p:nvPr/>
        </p:nvSpPr>
        <p:spPr>
          <a:xfrm>
            <a:off x="8446135" y="14109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MEDIC.</a:t>
            </a:r>
          </a:p>
        </p:txBody>
      </p:sp>
      <p:sp>
        <p:nvSpPr>
          <p:cNvPr id="37" name="矩形 36"/>
          <p:cNvSpPr/>
          <p:nvPr/>
        </p:nvSpPr>
        <p:spPr>
          <a:xfrm>
            <a:off x="8293100" y="13500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8" name="矩形 37"/>
          <p:cNvSpPr/>
          <p:nvPr/>
        </p:nvSpPr>
        <p:spPr>
          <a:xfrm rot="5400000">
            <a:off x="8386445" y="11817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9" name="文本框 38"/>
          <p:cNvSpPr txBox="1"/>
          <p:nvPr/>
        </p:nvSpPr>
        <p:spPr>
          <a:xfrm>
            <a:off x="8446135" y="191897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KESHIHEMODEXIAOFEIJIZHENDEHENHAOYONG</a:t>
            </a:r>
          </a:p>
        </p:txBody>
      </p:sp>
      <p:sp>
        <p:nvSpPr>
          <p:cNvPr id="40" name="文本框 39"/>
          <p:cNvSpPr txBox="1"/>
          <p:nvPr/>
        </p:nvSpPr>
        <p:spPr>
          <a:xfrm>
            <a:off x="8446135" y="149606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PART.3 </a:t>
            </a:r>
            <a:r>
              <a:rPr lang="zh-CN" altLang="en-US" dirty="0">
                <a:latin typeface="Novecento wide Bold" panose="00000805000000000000" charset="0"/>
                <a:cs typeface="Novecento wide Bold" panose="00000805000000000000" charset="0"/>
              </a:rPr>
              <a:t>系统设计</a:t>
            </a:r>
            <a:endParaRPr lang="en-US" altLang="zh-CN" dirty="0">
              <a:latin typeface="Novecento wide Bold" panose="00000805000000000000" charset="0"/>
              <a:cs typeface="Novecento wide Bold" panose="00000805000000000000" charset="0"/>
            </a:endParaRPr>
          </a:p>
        </p:txBody>
      </p:sp>
      <p:sp>
        <p:nvSpPr>
          <p:cNvPr id="41" name="椭圆 40"/>
          <p:cNvSpPr/>
          <p:nvPr/>
        </p:nvSpPr>
        <p:spPr>
          <a:xfrm>
            <a:off x="8362315" y="415544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2" name="直接连接符 41"/>
          <p:cNvCxnSpPr/>
          <p:nvPr/>
        </p:nvCxnSpPr>
        <p:spPr>
          <a:xfrm flipH="1" flipV="1">
            <a:off x="8420100" y="4227195"/>
            <a:ext cx="537845" cy="539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956040" y="476758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8956040" y="432689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8957945" y="431292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SUPPORTER.</a:t>
            </a:r>
          </a:p>
        </p:txBody>
      </p:sp>
      <p:sp>
        <p:nvSpPr>
          <p:cNvPr id="47" name="矩形 46"/>
          <p:cNvSpPr/>
          <p:nvPr/>
        </p:nvSpPr>
        <p:spPr>
          <a:xfrm>
            <a:off x="8804910" y="425196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8" name="矩形 47"/>
          <p:cNvSpPr/>
          <p:nvPr/>
        </p:nvSpPr>
        <p:spPr>
          <a:xfrm rot="5400000">
            <a:off x="8898255" y="408368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9" name="文本框 48"/>
          <p:cNvSpPr txBox="1"/>
          <p:nvPr/>
        </p:nvSpPr>
        <p:spPr>
          <a:xfrm>
            <a:off x="8957945" y="482092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ZAOQIDANREN YONGYUANDESHEN</a:t>
            </a:r>
          </a:p>
        </p:txBody>
      </p:sp>
      <p:sp>
        <p:nvSpPr>
          <p:cNvPr id="50" name="文本框 49"/>
          <p:cNvSpPr txBox="1"/>
          <p:nvPr/>
        </p:nvSpPr>
        <p:spPr>
          <a:xfrm>
            <a:off x="8957945" y="439801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PART.4 </a:t>
            </a:r>
            <a:r>
              <a:rPr lang="zh-CN" altLang="en-US" dirty="0">
                <a:latin typeface="Novecento wide Bold" panose="00000805000000000000" charset="0"/>
                <a:cs typeface="Novecento wide Bold" panose="00000805000000000000" charset="0"/>
              </a:rPr>
              <a:t>实现与测试</a:t>
            </a:r>
            <a:endParaRPr lang="en-US" altLang="zh-CN" dirty="0">
              <a:latin typeface="Novecento wide Bold" panose="00000805000000000000" charset="0"/>
              <a:cs typeface="Novecento wide Bold" panose="00000805000000000000" charset="0"/>
            </a:endParaRPr>
          </a:p>
        </p:txBody>
      </p:sp>
      <p:sp>
        <p:nvSpPr>
          <p:cNvPr id="53" name="矩形 52"/>
          <p:cNvSpPr/>
          <p:nvPr/>
        </p:nvSpPr>
        <p:spPr>
          <a:xfrm>
            <a:off x="6729095" y="3241040"/>
            <a:ext cx="1927860" cy="109220"/>
          </a:xfrm>
          <a:prstGeom prst="rect">
            <a:avLst/>
          </a:prstGeom>
          <a:solidFill>
            <a:schemeClr val="bg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8731885" y="3248660"/>
            <a:ext cx="78105" cy="80645"/>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696960" y="3213735"/>
            <a:ext cx="149860" cy="149860"/>
          </a:xfrm>
          <a:prstGeom prst="ellipse">
            <a:avLst/>
          </a:prstGeom>
          <a:noFill/>
          <a:ln>
            <a:solidFill>
              <a:schemeClr val="bg1">
                <a:alpha val="60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729095" y="3234055"/>
            <a:ext cx="1494790" cy="122555"/>
          </a:xfrm>
          <a:prstGeom prst="rect">
            <a:avLst/>
          </a:prstGeom>
          <a:noFill/>
        </p:spPr>
        <p:txBody>
          <a:bodyPr wrap="square" lIns="0" tIns="0" rIns="0" bIns="0" rtlCol="0">
            <a:spAutoFit/>
          </a:bodyPr>
          <a:lstStyle/>
          <a:p>
            <a:r>
              <a:rPr lang="en-US" altLang="zh-CN" sz="800">
                <a:latin typeface="Source Han Sans Heavy" panose="020B0A00000000000000" charset="-122"/>
                <a:ea typeface="Source Han Sans Heavy" panose="020B0A00000000000000" charset="-122"/>
              </a:rPr>
              <a:t>       RHINE LAB.LLC.</a:t>
            </a:r>
          </a:p>
        </p:txBody>
      </p:sp>
      <p:sp>
        <p:nvSpPr>
          <p:cNvPr id="2" name="文本框 1"/>
          <p:cNvSpPr txBox="1"/>
          <p:nvPr/>
        </p:nvSpPr>
        <p:spPr>
          <a:xfrm>
            <a:off x="12452985" y="2617470"/>
            <a:ext cx="2926080" cy="2306955"/>
          </a:xfrm>
          <a:prstGeom prst="rect">
            <a:avLst/>
          </a:prstGeom>
          <a:noFill/>
        </p:spPr>
        <p:txBody>
          <a:bodyPr wrap="none" rtlCol="0">
            <a:spAutoFit/>
          </a:bodyPr>
          <a:lstStyle/>
          <a:p>
            <a:pPr algn="l"/>
            <a:r>
              <a:rPr lang="zh-CN" altLang="en-US">
                <a:highlight>
                  <a:srgbClr val="FFFF00"/>
                </a:highlight>
              </a:rPr>
              <a:t>建议内容：内容介绍</a:t>
            </a:r>
            <a:br>
              <a:rPr lang="zh-CN" altLang="en-US">
                <a:highlight>
                  <a:srgbClr val="FFFF00"/>
                </a:highlight>
              </a:rPr>
            </a:br>
            <a:r>
              <a:rPr lang="zh-CN" altLang="en-US">
                <a:highlight>
                  <a:srgbClr val="FFFF00"/>
                </a:highlight>
              </a:rPr>
              <a:t>图内元素内容位置均可调整</a:t>
            </a:r>
            <a:br>
              <a:rPr lang="zh-CN" altLang="en-US">
                <a:highlight>
                  <a:srgbClr val="FFFF00"/>
                </a:highlight>
              </a:rPr>
            </a:br>
            <a:endParaRPr lang="zh-CN" altLang="en-US">
              <a:highlight>
                <a:srgbClr val="FFFF00"/>
              </a:highlight>
            </a:endParaRP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3" name="文本框 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3">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05958"/>
            <a:ext cx="2038350" cy="1264449"/>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PART.3 </a:t>
            </a:r>
            <a:r>
              <a:rPr kumimoji="0" lang="zh-CN" altLang="en-US" sz="36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系统设计</a:t>
            </a:r>
          </a:p>
        </p:txBody>
      </p:sp>
      <p:sp>
        <p:nvSpPr>
          <p:cNvPr id="17" name="文本框 16"/>
          <p:cNvSpPr txBox="1"/>
          <p:nvPr/>
        </p:nvSpPr>
        <p:spPr>
          <a:xfrm>
            <a:off x="1838325" y="3812540"/>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7" name="文本框 6"/>
          <p:cNvSpPr txBox="1"/>
          <p:nvPr/>
        </p:nvSpPr>
        <p:spPr>
          <a:xfrm>
            <a:off x="1936115" y="2134870"/>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cxnSp>
        <p:nvCxnSpPr>
          <p:cNvPr id="14" name="直接连接符 13"/>
          <p:cNvCxnSpPr/>
          <p:nvPr/>
        </p:nvCxnSpPr>
        <p:spPr>
          <a:xfrm>
            <a:off x="9529445" y="556704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653270" y="5106670"/>
            <a:ext cx="310642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系统模块</a:t>
            </a:r>
            <a:endPar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4" name="文本框 23"/>
          <p:cNvSpPr txBox="1"/>
          <p:nvPr/>
        </p:nvSpPr>
        <p:spPr>
          <a:xfrm>
            <a:off x="9702800" y="5593080"/>
            <a:ext cx="185674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Mod</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6" name="文本框 25"/>
          <p:cNvSpPr txBox="1"/>
          <p:nvPr/>
        </p:nvSpPr>
        <p:spPr>
          <a:xfrm>
            <a:off x="238125" y="6118860"/>
            <a:ext cx="1475105"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KEYISUIBIANXIAXIE</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49530" y="1564640"/>
            <a:ext cx="1847215" cy="1519555"/>
          </a:xfrm>
          <a:prstGeom prst="rect">
            <a:avLst/>
          </a:prstGeom>
        </p:spPr>
      </p:pic>
      <p:sp>
        <p:nvSpPr>
          <p:cNvPr id="34" name="矩形 33"/>
          <p:cNvSpPr/>
          <p:nvPr/>
        </p:nvSpPr>
        <p:spPr>
          <a:xfrm>
            <a:off x="8950960" y="517906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rPr>
              <a:t>建议内容：人物介绍</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t>英文字体：Novecento wide </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t>中文字体：思源黑体</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endParaRPr kumimoji="0" lang="en-US" altLang="zh-CN"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395" y="1175964"/>
            <a:ext cx="5442441" cy="34589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3">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05958"/>
            <a:ext cx="2038350" cy="1264449"/>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PART.3 </a:t>
            </a:r>
            <a:r>
              <a:rPr kumimoji="0" lang="zh-CN" altLang="en-US" sz="36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系统设计</a:t>
            </a:r>
          </a:p>
        </p:txBody>
      </p:sp>
      <p:sp>
        <p:nvSpPr>
          <p:cNvPr id="17" name="文本框 16"/>
          <p:cNvSpPr txBox="1"/>
          <p:nvPr/>
        </p:nvSpPr>
        <p:spPr>
          <a:xfrm>
            <a:off x="1838325" y="3812540"/>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7" name="文本框 6"/>
          <p:cNvSpPr txBox="1"/>
          <p:nvPr/>
        </p:nvSpPr>
        <p:spPr>
          <a:xfrm>
            <a:off x="1936115" y="2134870"/>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cxnSp>
        <p:nvCxnSpPr>
          <p:cNvPr id="14" name="直接连接符 13"/>
          <p:cNvCxnSpPr/>
          <p:nvPr/>
        </p:nvCxnSpPr>
        <p:spPr>
          <a:xfrm>
            <a:off x="10500995" y="5322740"/>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624820" y="4862365"/>
            <a:ext cx="310642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分工</a:t>
            </a:r>
            <a:endPar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4" name="文本框 23"/>
          <p:cNvSpPr txBox="1"/>
          <p:nvPr/>
        </p:nvSpPr>
        <p:spPr>
          <a:xfrm>
            <a:off x="10674350" y="5348775"/>
            <a:ext cx="185674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Teamwork</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6" name="文本框 25"/>
          <p:cNvSpPr txBox="1"/>
          <p:nvPr/>
        </p:nvSpPr>
        <p:spPr>
          <a:xfrm>
            <a:off x="238125" y="6118860"/>
            <a:ext cx="1475105"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KEYISUIBIANXIAXIE</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49530" y="1564640"/>
            <a:ext cx="1847215" cy="1519555"/>
          </a:xfrm>
          <a:prstGeom prst="rect">
            <a:avLst/>
          </a:prstGeom>
        </p:spPr>
      </p:pic>
      <p:sp>
        <p:nvSpPr>
          <p:cNvPr id="34" name="矩形 33"/>
          <p:cNvSpPr/>
          <p:nvPr/>
        </p:nvSpPr>
        <p:spPr>
          <a:xfrm>
            <a:off x="9922510" y="493475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rPr>
              <a:t>建议内容：人物介绍</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t>英文字体：Novecento wide </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t>中文字体：思源黑体</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endParaRPr kumimoji="0" lang="en-US" altLang="zh-CN"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p>
        </p:txBody>
      </p:sp>
      <p:pic>
        <p:nvPicPr>
          <p:cNvPr id="21" name="图片 20"/>
          <p:cNvPicPr>
            <a:picLocks noChangeAspect="1"/>
          </p:cNvPicPr>
          <p:nvPr/>
        </p:nvPicPr>
        <p:blipFill rotWithShape="1">
          <a:blip r:embed="rId5" cstate="print">
            <a:extLst>
              <a:ext uri="{28A0092B-C50C-407E-A947-70E740481C1C}">
                <a14:useLocalDpi xmlns:a14="http://schemas.microsoft.com/office/drawing/2010/main" val="0"/>
              </a:ext>
            </a:extLst>
          </a:blip>
          <a:srcRect l="26049" t="10750" r="18257" b="8435"/>
          <a:stretch>
            <a:fillRect/>
          </a:stretch>
        </p:blipFill>
        <p:spPr>
          <a:xfrm>
            <a:off x="4539166" y="867872"/>
            <a:ext cx="3515105" cy="3825413"/>
          </a:xfrm>
          <a:prstGeom prst="rect">
            <a:avLst/>
          </a:prstGeom>
        </p:spPr>
      </p:pic>
      <p:sp>
        <p:nvSpPr>
          <p:cNvPr id="22" name="文本框 21"/>
          <p:cNvSpPr txBox="1"/>
          <p:nvPr/>
        </p:nvSpPr>
        <p:spPr>
          <a:xfrm>
            <a:off x="8271129" y="975053"/>
            <a:ext cx="2978168" cy="39703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王怡彬负责数据库及其管理系统（教师端）编写。</a:t>
            </a:r>
            <a:br>
              <a:rPr kumimoji="0" lang="zh-CN" altLang="en-US" sz="1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br>
            <a:endParaRPr kumimoji="0" lang="en-US" altLang="zh-CN" sz="1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苏庆远负责实现全部</a:t>
            </a:r>
            <a:r>
              <a:rPr kumimoji="0" lang="en-US" altLang="zh-CN"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Android</a:t>
            </a: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软件设计，设计软件逻辑、</a:t>
            </a:r>
            <a:r>
              <a:rPr kumimoji="0" lang="en-US" altLang="zh-CN"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UI</a:t>
            </a: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交互设计。</a:t>
            </a:r>
            <a:br>
              <a:rPr kumimoji="0" lang="zh-CN" altLang="en-US" sz="1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br>
            <a:endParaRPr kumimoji="0" lang="en-US" altLang="zh-CN" sz="1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逯润雨负责实现人脸、姿态、检测网络模型转化部署，</a:t>
            </a:r>
            <a:r>
              <a:rPr kumimoji="0" lang="en-US" altLang="zh-CN"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Arm</a:t>
            </a: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端</a:t>
            </a:r>
            <a:r>
              <a:rPr kumimoji="0" lang="en-US" altLang="zh-CN" sz="1400" b="0" i="0" u="none" strike="noStrike" kern="1200" cap="none" spc="0" normalizeH="0" baseline="0" noProof="0" dirty="0" err="1">
                <a:ln>
                  <a:noFill/>
                </a:ln>
                <a:solidFill>
                  <a:srgbClr val="333333"/>
                </a:solidFill>
                <a:effectLst/>
                <a:uLnTx/>
                <a:uFillTx/>
                <a:latin typeface="Helvetica Neue"/>
                <a:ea typeface="微软雅黑" panose="020B0503020204020204" pitchFamily="34" charset="-122"/>
                <a:cs typeface="+mn-cs"/>
              </a:rPr>
              <a:t>cpu</a:t>
            </a: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a:t>
            </a:r>
            <a:r>
              <a:rPr kumimoji="0" lang="en-US" altLang="zh-CN" sz="1400" b="0" i="0" u="none" strike="noStrike" kern="1200" cap="none" spc="0" normalizeH="0" baseline="0" noProof="0" dirty="0" err="1">
                <a:ln>
                  <a:noFill/>
                </a:ln>
                <a:solidFill>
                  <a:srgbClr val="333333"/>
                </a:solidFill>
                <a:effectLst/>
                <a:uLnTx/>
                <a:uFillTx/>
                <a:latin typeface="Helvetica Neue"/>
                <a:ea typeface="微软雅黑" panose="020B0503020204020204" pitchFamily="34" charset="-122"/>
                <a:cs typeface="+mn-cs"/>
              </a:rPr>
              <a:t>gpu</a:t>
            </a: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性能优化，运动动作识别逻辑的编写。</a:t>
            </a:r>
            <a:endParaRPr kumimoji="0" lang="en-US" altLang="zh-CN"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逯润雨与苏庆远合作完成</a:t>
            </a:r>
            <a:r>
              <a:rPr kumimoji="0" lang="en-US" altLang="zh-CN"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app</a:t>
            </a: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与</a:t>
            </a:r>
            <a:r>
              <a:rPr kumimoji="0" lang="en-US" altLang="zh-CN"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AI</a:t>
            </a: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判别逻辑的交互接口设计与编写，王怡彬与苏庆远合作完成数据库与</a:t>
            </a:r>
            <a:r>
              <a:rPr kumimoji="0" lang="en-US" altLang="zh-CN"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app</a:t>
            </a:r>
            <a:r>
              <a:rPr kumimoji="0" lang="zh-CN" altLang="en-US" sz="1400" b="0" i="0" u="none" strike="noStrike" kern="1200" cap="none" spc="0" normalizeH="0" baseline="0" noProof="0" dirty="0">
                <a:ln>
                  <a:noFill/>
                </a:ln>
                <a:solidFill>
                  <a:srgbClr val="333333"/>
                </a:solidFill>
                <a:effectLst/>
                <a:uLnTx/>
                <a:uFillTx/>
                <a:latin typeface="Helvetica Neue"/>
                <a:ea typeface="微软雅黑" panose="020B0503020204020204" pitchFamily="34" charset="-122"/>
                <a:cs typeface="+mn-cs"/>
              </a:rPr>
              <a:t>的交互接口，王怡彬与逯润雨合作完成人脸识别模型的选定</a:t>
            </a:r>
            <a:endParaRPr kumimoji="0" lang="zh-CN" altLang="en-US" sz="1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1406207" y="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79977" y="1728787"/>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矩形 8"/>
          <p:cNvSpPr/>
          <p:nvPr/>
        </p:nvSpPr>
        <p:spPr>
          <a:xfrm>
            <a:off x="149542" y="2370772"/>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3">
            <a:grayscl/>
            <a:lum bright="-66000" contrast="12000"/>
          </a:blip>
          <a:stretch>
            <a:fillRect/>
          </a:stretch>
        </p:blipFill>
        <p:spPr>
          <a:xfrm>
            <a:off x="625157" y="2557462"/>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459422" y="2641200"/>
            <a:ext cx="2038350" cy="1264449"/>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PART.3 </a:t>
            </a:r>
            <a:r>
              <a:rPr kumimoji="0" lang="zh-CN" altLang="en-US" sz="36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系统设计</a:t>
            </a:r>
          </a:p>
        </p:txBody>
      </p:sp>
      <p:sp>
        <p:nvSpPr>
          <p:cNvPr id="17" name="文本框 16"/>
          <p:cNvSpPr txBox="1"/>
          <p:nvPr/>
        </p:nvSpPr>
        <p:spPr>
          <a:xfrm>
            <a:off x="414972" y="3847782"/>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DAMEDANEDAMEYO   DAMENANOYO</a:t>
            </a:r>
          </a:p>
        </p:txBody>
      </p:sp>
      <p:sp>
        <p:nvSpPr>
          <p:cNvPr id="2" name="标题 1"/>
          <p:cNvSpPr>
            <a:spLocks noGrp="1"/>
          </p:cNvSpPr>
          <p:nvPr>
            <p:ph type="ctrTitle"/>
          </p:nvPr>
        </p:nvSpPr>
        <p:spPr>
          <a:xfrm>
            <a:off x="-1280478" y="214947"/>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632825" y="6482129"/>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480908"/>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6" name="矩形 5"/>
          <p:cNvSpPr/>
          <p:nvPr/>
        </p:nvSpPr>
        <p:spPr>
          <a:xfrm>
            <a:off x="414972" y="2223452"/>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7" name="文本框 6"/>
          <p:cNvSpPr txBox="1"/>
          <p:nvPr/>
        </p:nvSpPr>
        <p:spPr>
          <a:xfrm>
            <a:off x="512762" y="2170112"/>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p>
        </p:txBody>
      </p:sp>
      <p:sp>
        <p:nvSpPr>
          <p:cNvPr id="10" name="椭圆 9"/>
          <p:cNvSpPr/>
          <p:nvPr/>
        </p:nvSpPr>
        <p:spPr>
          <a:xfrm>
            <a:off x="2542222" y="2459672"/>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cxnSp>
        <p:nvCxnSpPr>
          <p:cNvPr id="14" name="直接连接符 13"/>
          <p:cNvCxnSpPr/>
          <p:nvPr/>
        </p:nvCxnSpPr>
        <p:spPr>
          <a:xfrm>
            <a:off x="10500995" y="596455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624820" y="5504180"/>
            <a:ext cx="310642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UML</a:t>
            </a:r>
            <a:r>
              <a:rPr kumimoji="0" lang="zh-CN" altLang="en-US"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图</a:t>
            </a:r>
            <a:endPar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5" name="矩形 24"/>
          <p:cNvSpPr/>
          <p:nvPr/>
        </p:nvSpPr>
        <p:spPr>
          <a:xfrm>
            <a:off x="-1423353" y="6238557"/>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6" name="文本框 25"/>
          <p:cNvSpPr txBox="1"/>
          <p:nvPr/>
        </p:nvSpPr>
        <p:spPr>
          <a:xfrm>
            <a:off x="-1185228" y="6154102"/>
            <a:ext cx="1475105"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KEYISUIBIANXIAXIE</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1472883" y="2370772"/>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1472883" y="1599882"/>
            <a:ext cx="1847215" cy="1519555"/>
          </a:xfrm>
          <a:prstGeom prst="rect">
            <a:avLst/>
          </a:prstGeom>
        </p:spPr>
      </p:pic>
      <p:sp>
        <p:nvSpPr>
          <p:cNvPr id="34" name="矩形 33"/>
          <p:cNvSpPr/>
          <p:nvPr/>
        </p:nvSpPr>
        <p:spPr>
          <a:xfrm>
            <a:off x="9922510" y="557657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1472883" y="4461192"/>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rPr>
              <a:t>建议内容：人物介绍</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t>英文字体：Novecento wide </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t>中文字体：思源黑体</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endParaRPr kumimoji="0" lang="en-US" altLang="zh-CN"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endParaRPr>
          </a:p>
        </p:txBody>
      </p:sp>
      <p:sp>
        <p:nvSpPr>
          <p:cNvPr id="13" name="文本框 12"/>
          <p:cNvSpPr txBox="1"/>
          <p:nvPr/>
        </p:nvSpPr>
        <p:spPr>
          <a:xfrm>
            <a:off x="-342583" y="881062"/>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2663" y="430847"/>
            <a:ext cx="7446912" cy="50869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F:\设计相关\莱茵PPT\20210803125144!Avg_avg_ac15_6.png20210803125144!Avg_avg_ac15_6"/>
          <p:cNvPicPr>
            <a:picLocks noChangeAspect="1"/>
          </p:cNvPicPr>
          <p:nvPr/>
        </p:nvPicPr>
        <p:blipFill>
          <a:blip r:embed="rId2">
            <a:alphaModFix amt="40000"/>
          </a:blip>
          <a:srcRect t="-6983" b="4347"/>
          <a:stretch>
            <a:fillRect/>
          </a:stretch>
        </p:blipFill>
        <p:spPr>
          <a:xfrm>
            <a:off x="59055" y="-279400"/>
            <a:ext cx="12185650" cy="7011035"/>
          </a:xfrm>
          <a:prstGeom prst="rect">
            <a:avLst/>
          </a:prstGeom>
          <a:ln>
            <a:noFill/>
          </a:ln>
          <a:effectLst>
            <a:softEdge rad="317500"/>
          </a:effectLst>
        </p:spPr>
      </p:pic>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a:bodyPr>
          <a:lstStyle/>
          <a:p>
            <a:r>
              <a:rPr lang="en-US" altLang="zh-CN" sz="1200">
                <a:latin typeface="Novecento wide Medium" panose="00000605000000000000" charset="0"/>
                <a:cs typeface="Novecento wide Medium" panose="00000605000000000000" charset="0"/>
              </a:rPr>
              <a:t>POWERED BY HPC</a:t>
            </a:r>
            <a:r>
              <a:rPr lang="en-US" altLang="zh-CN" sz="1200">
                <a:latin typeface="Novecento wide Bold" panose="00000805000000000000" charset="0"/>
                <a:cs typeface="Novecento wide Bold" panose="00000805000000000000" charset="0"/>
              </a:rPr>
              <a:t> LAB</a:t>
            </a: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p:cNvSpPr/>
          <p:nvPr/>
        </p:nvSpPr>
        <p:spPr>
          <a:xfrm>
            <a:off x="6343015"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540750"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矩形 6"/>
          <p:cNvSpPr/>
          <p:nvPr/>
        </p:nvSpPr>
        <p:spPr>
          <a:xfrm>
            <a:off x="6343015" y="348742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矩形 7"/>
          <p:cNvSpPr/>
          <p:nvPr/>
        </p:nvSpPr>
        <p:spPr>
          <a:xfrm>
            <a:off x="8540750" y="3496945"/>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9" name="直接连接符 8"/>
          <p:cNvCxnSpPr/>
          <p:nvPr/>
        </p:nvCxnSpPr>
        <p:spPr>
          <a:xfrm>
            <a:off x="6332855" y="3746500"/>
            <a:ext cx="591185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87477" y="2938034"/>
            <a:ext cx="1985010" cy="523220"/>
          </a:xfrm>
          <a:prstGeom prst="rect">
            <a:avLst/>
          </a:prstGeom>
          <a:noFill/>
        </p:spPr>
        <p:txBody>
          <a:bodyPr wrap="square" rtlCol="0">
            <a:spAutoFit/>
          </a:bodyPr>
          <a:lstStyle/>
          <a:p>
            <a:pPr algn="ctr"/>
            <a:r>
              <a:rPr lang="zh-CN" altLang="en-US" sz="2800" b="1" dirty="0">
                <a:latin typeface="Source Han Sans Heavy" panose="020B0A00000000000000" charset="-122"/>
                <a:ea typeface="Source Han Sans Heavy" panose="020B0A00000000000000" charset="-122"/>
              </a:rPr>
              <a:t>教师端</a:t>
            </a:r>
          </a:p>
        </p:txBody>
      </p:sp>
      <p:sp>
        <p:nvSpPr>
          <p:cNvPr id="11" name="矩形 10"/>
          <p:cNvSpPr/>
          <p:nvPr/>
        </p:nvSpPr>
        <p:spPr>
          <a:xfrm>
            <a:off x="2908935" y="34969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p:cNvSpPr/>
          <p:nvPr/>
        </p:nvSpPr>
        <p:spPr>
          <a:xfrm>
            <a:off x="562610" y="34969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p:cNvSpPr/>
          <p:nvPr/>
        </p:nvSpPr>
        <p:spPr>
          <a:xfrm>
            <a:off x="562610" y="287591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600305" y="2866390"/>
            <a:ext cx="2882265" cy="1476375"/>
          </a:xfrm>
          <a:prstGeom prst="rect">
            <a:avLst/>
          </a:prstGeom>
          <a:noFill/>
        </p:spPr>
        <p:txBody>
          <a:bodyPr wrap="none" rtlCol="0">
            <a:spAutoFit/>
          </a:bodyPr>
          <a:lstStyle/>
          <a:p>
            <a:pPr algn="l"/>
            <a:r>
              <a:rPr lang="zh-CN" altLang="en-US">
                <a:highlight>
                  <a:srgbClr val="FFFF00"/>
                </a:highlight>
              </a:rPr>
              <a:t>建议使用：带图小标题</a:t>
            </a:r>
            <a:r>
              <a:rPr lang="en-US" altLang="zh-CN">
                <a:highlight>
                  <a:srgbClr val="FFFF00"/>
                </a:highlight>
              </a:rPr>
              <a:t> </a:t>
            </a:r>
            <a:br>
              <a:rPr lang="zh-CN" altLang="en-US">
                <a:highlight>
                  <a:srgbClr val="FFFF00"/>
                </a:highlight>
              </a:rPr>
            </a:br>
            <a:br>
              <a:rPr lang="zh-CN" altLang="en-US">
                <a:highlight>
                  <a:srgbClr val="FFFF00"/>
                </a:highlight>
              </a:rPr>
            </a:br>
            <a:r>
              <a:rPr lang="zh-CN" altLang="en-US">
                <a:highlight>
                  <a:srgbClr val="FFFF00"/>
                </a:highlight>
              </a:rPr>
              <a:t>可以修改右侧文字</a:t>
            </a:r>
            <a:r>
              <a:rPr lang="en-US" altLang="zh-CN">
                <a:highlight>
                  <a:srgbClr val="FFFF00"/>
                </a:highlight>
              </a:rPr>
              <a:t> </a:t>
            </a:r>
            <a:r>
              <a:rPr lang="zh-CN" altLang="en-US">
                <a:highlight>
                  <a:srgbClr val="FFFF00"/>
                </a:highlight>
              </a:rPr>
              <a:t>介绍</a:t>
            </a:r>
            <a:br>
              <a:rPr lang="zh-CN" altLang="en-US">
                <a:highlight>
                  <a:srgbClr val="FFFF00"/>
                </a:highlight>
              </a:rPr>
            </a:br>
            <a:r>
              <a:rPr lang="zh-CN" altLang="en-US">
                <a:highlight>
                  <a:srgbClr val="FFFF00"/>
                </a:highlight>
              </a:rPr>
              <a:t>英文字体：Novecento wide </a:t>
            </a:r>
            <a:br>
              <a:rPr lang="zh-CN" altLang="en-US">
                <a:highlight>
                  <a:srgbClr val="FFFF00"/>
                </a:highlight>
              </a:rPr>
            </a:br>
            <a:r>
              <a:rPr lang="zh-CN" altLang="en-US">
                <a:highlight>
                  <a:srgbClr val="FFFF00"/>
                </a:highlight>
              </a:rPr>
              <a:t>中文字体：思源黑体</a:t>
            </a: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5" name="文本框 14"/>
          <p:cNvSpPr txBox="1"/>
          <p:nvPr/>
        </p:nvSpPr>
        <p:spPr>
          <a:xfrm>
            <a:off x="6569475" y="3860685"/>
            <a:ext cx="2465034" cy="369332"/>
          </a:xfrm>
          <a:prstGeom prst="rect">
            <a:avLst/>
          </a:prstGeom>
          <a:noFill/>
        </p:spPr>
        <p:txBody>
          <a:bodyPr wrap="none" rtlCol="0">
            <a:spAutoFit/>
          </a:bodyPr>
          <a:lstStyle/>
          <a:p>
            <a:r>
              <a:rPr lang="en-US" altLang="zh-CN" dirty="0"/>
              <a:t>Web Server &amp; Data Base</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1406207" y="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79977" y="1728787"/>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矩形 8"/>
          <p:cNvSpPr/>
          <p:nvPr/>
        </p:nvSpPr>
        <p:spPr>
          <a:xfrm>
            <a:off x="149542" y="2370772"/>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3">
            <a:grayscl/>
            <a:lum bright="-66000" contrast="12000"/>
          </a:blip>
          <a:stretch>
            <a:fillRect/>
          </a:stretch>
        </p:blipFill>
        <p:spPr>
          <a:xfrm>
            <a:off x="625157" y="2557462"/>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459422" y="2641200"/>
            <a:ext cx="2038350" cy="1264449"/>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PART.3 </a:t>
            </a:r>
            <a:r>
              <a:rPr kumimoji="0" lang="zh-CN" altLang="en-US" sz="36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系统设计</a:t>
            </a:r>
          </a:p>
        </p:txBody>
      </p:sp>
      <p:sp>
        <p:nvSpPr>
          <p:cNvPr id="17" name="文本框 16"/>
          <p:cNvSpPr txBox="1"/>
          <p:nvPr/>
        </p:nvSpPr>
        <p:spPr>
          <a:xfrm>
            <a:off x="414972" y="3847782"/>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DAMEDANEDAMEYO   DAMENANOYO</a:t>
            </a:r>
          </a:p>
        </p:txBody>
      </p:sp>
      <p:sp>
        <p:nvSpPr>
          <p:cNvPr id="2" name="标题 1"/>
          <p:cNvSpPr>
            <a:spLocks noGrp="1"/>
          </p:cNvSpPr>
          <p:nvPr>
            <p:ph type="ctrTitle"/>
          </p:nvPr>
        </p:nvSpPr>
        <p:spPr>
          <a:xfrm>
            <a:off x="-1280478" y="214947"/>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632825" y="6482129"/>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480908"/>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6" name="矩形 5"/>
          <p:cNvSpPr/>
          <p:nvPr/>
        </p:nvSpPr>
        <p:spPr>
          <a:xfrm>
            <a:off x="414972" y="2223452"/>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7" name="文本框 6"/>
          <p:cNvSpPr txBox="1"/>
          <p:nvPr/>
        </p:nvSpPr>
        <p:spPr>
          <a:xfrm>
            <a:off x="512762" y="2170112"/>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p>
        </p:txBody>
      </p:sp>
      <p:sp>
        <p:nvSpPr>
          <p:cNvPr id="10" name="椭圆 9"/>
          <p:cNvSpPr/>
          <p:nvPr/>
        </p:nvSpPr>
        <p:spPr>
          <a:xfrm>
            <a:off x="2542222" y="2459672"/>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cxnSp>
        <p:nvCxnSpPr>
          <p:cNvPr id="14" name="直接连接符 13"/>
          <p:cNvCxnSpPr/>
          <p:nvPr/>
        </p:nvCxnSpPr>
        <p:spPr>
          <a:xfrm>
            <a:off x="10500995" y="596455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624820" y="5504180"/>
            <a:ext cx="310642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教师端</a:t>
            </a:r>
            <a:endPar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4" name="文本框 23"/>
          <p:cNvSpPr txBox="1"/>
          <p:nvPr/>
        </p:nvSpPr>
        <p:spPr>
          <a:xfrm>
            <a:off x="10674350" y="5990590"/>
            <a:ext cx="185674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Web Server</a:t>
            </a:r>
          </a:p>
        </p:txBody>
      </p:sp>
      <p:sp>
        <p:nvSpPr>
          <p:cNvPr id="25" name="矩形 24"/>
          <p:cNvSpPr/>
          <p:nvPr/>
        </p:nvSpPr>
        <p:spPr>
          <a:xfrm>
            <a:off x="-1423353" y="6238557"/>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6" name="文本框 25"/>
          <p:cNvSpPr txBox="1"/>
          <p:nvPr/>
        </p:nvSpPr>
        <p:spPr>
          <a:xfrm>
            <a:off x="-1185228" y="6154102"/>
            <a:ext cx="1475105"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KEYISUIBIANXIAXIE</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1472883" y="2370772"/>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1472883" y="1599882"/>
            <a:ext cx="1847215" cy="1519555"/>
          </a:xfrm>
          <a:prstGeom prst="rect">
            <a:avLst/>
          </a:prstGeom>
        </p:spPr>
      </p:pic>
      <p:sp>
        <p:nvSpPr>
          <p:cNvPr id="34" name="矩形 33"/>
          <p:cNvSpPr/>
          <p:nvPr/>
        </p:nvSpPr>
        <p:spPr>
          <a:xfrm>
            <a:off x="9922510" y="557657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1472883" y="4461192"/>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rPr>
              <a:t>建议内容：人物介绍</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t>英文字体：Novecento wide </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t>中文字体：思源黑体</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endParaRPr kumimoji="0" lang="en-US" altLang="zh-CN"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endParaRPr>
          </a:p>
        </p:txBody>
      </p:sp>
      <p:sp>
        <p:nvSpPr>
          <p:cNvPr id="13" name="文本框 12"/>
          <p:cNvSpPr txBox="1"/>
          <p:nvPr/>
        </p:nvSpPr>
        <p:spPr>
          <a:xfrm>
            <a:off x="-342583" y="881062"/>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p>
        </p:txBody>
      </p:sp>
      <p:pic>
        <p:nvPicPr>
          <p:cNvPr id="2052" name="Picture 4" descr="A simple Django architecture diagram - René Fleschenber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8800" y="344984"/>
            <a:ext cx="8955721" cy="5037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1406207" y="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79977" y="1728787"/>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9" name="矩形 8"/>
          <p:cNvSpPr/>
          <p:nvPr/>
        </p:nvSpPr>
        <p:spPr>
          <a:xfrm>
            <a:off x="149542" y="2370772"/>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3">
            <a:grayscl/>
            <a:lum bright="-66000" contrast="12000"/>
          </a:blip>
          <a:stretch>
            <a:fillRect/>
          </a:stretch>
        </p:blipFill>
        <p:spPr>
          <a:xfrm>
            <a:off x="625157" y="2557462"/>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459422" y="2641200"/>
            <a:ext cx="2038350" cy="1264449"/>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PART.3 </a:t>
            </a:r>
            <a:r>
              <a:rPr kumimoji="0" lang="zh-CN" altLang="en-US" sz="36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系统设计</a:t>
            </a:r>
          </a:p>
        </p:txBody>
      </p:sp>
      <p:sp>
        <p:nvSpPr>
          <p:cNvPr id="17" name="文本框 16"/>
          <p:cNvSpPr txBox="1"/>
          <p:nvPr/>
        </p:nvSpPr>
        <p:spPr>
          <a:xfrm>
            <a:off x="414972" y="3847782"/>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DAMEDANEDAMEYO   DAMENANOYO</a:t>
            </a:r>
          </a:p>
        </p:txBody>
      </p:sp>
      <p:sp>
        <p:nvSpPr>
          <p:cNvPr id="2" name="标题 1"/>
          <p:cNvSpPr>
            <a:spLocks noGrp="1"/>
          </p:cNvSpPr>
          <p:nvPr>
            <p:ph type="ctrTitle"/>
          </p:nvPr>
        </p:nvSpPr>
        <p:spPr>
          <a:xfrm>
            <a:off x="-1280478" y="214947"/>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632825" y="6482129"/>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480908"/>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6" name="矩形 5"/>
          <p:cNvSpPr/>
          <p:nvPr/>
        </p:nvSpPr>
        <p:spPr>
          <a:xfrm>
            <a:off x="414972" y="2223452"/>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7" name="文本框 6"/>
          <p:cNvSpPr txBox="1"/>
          <p:nvPr/>
        </p:nvSpPr>
        <p:spPr>
          <a:xfrm>
            <a:off x="512762" y="2170112"/>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p>
        </p:txBody>
      </p:sp>
      <p:sp>
        <p:nvSpPr>
          <p:cNvPr id="10" name="椭圆 9"/>
          <p:cNvSpPr/>
          <p:nvPr/>
        </p:nvSpPr>
        <p:spPr>
          <a:xfrm>
            <a:off x="2542222" y="2459672"/>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cxnSp>
        <p:nvCxnSpPr>
          <p:cNvPr id="14" name="直接连接符 13"/>
          <p:cNvCxnSpPr/>
          <p:nvPr/>
        </p:nvCxnSpPr>
        <p:spPr>
          <a:xfrm>
            <a:off x="10500995" y="596455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516235" y="5490210"/>
            <a:ext cx="310642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教师端</a:t>
            </a:r>
            <a:r>
              <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-APP</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endParaRPr>
          </a:p>
        </p:txBody>
      </p:sp>
      <p:sp>
        <p:nvSpPr>
          <p:cNvPr id="24" name="文本框 23"/>
          <p:cNvSpPr txBox="1"/>
          <p:nvPr/>
        </p:nvSpPr>
        <p:spPr>
          <a:xfrm>
            <a:off x="10574643" y="5976620"/>
            <a:ext cx="185674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Web Server-APP</a:t>
            </a:r>
          </a:p>
        </p:txBody>
      </p:sp>
      <p:sp>
        <p:nvSpPr>
          <p:cNvPr id="25" name="矩形 24"/>
          <p:cNvSpPr/>
          <p:nvPr/>
        </p:nvSpPr>
        <p:spPr>
          <a:xfrm>
            <a:off x="-1423353" y="6238557"/>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6" name="文本框 25"/>
          <p:cNvSpPr txBox="1"/>
          <p:nvPr/>
        </p:nvSpPr>
        <p:spPr>
          <a:xfrm>
            <a:off x="-1185228" y="6154102"/>
            <a:ext cx="1475105"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KEYISUIBIANXIAXIE</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1472883" y="2370772"/>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1472883" y="1599882"/>
            <a:ext cx="1847215" cy="1519555"/>
          </a:xfrm>
          <a:prstGeom prst="rect">
            <a:avLst/>
          </a:prstGeom>
        </p:spPr>
      </p:pic>
      <p:sp>
        <p:nvSpPr>
          <p:cNvPr id="34" name="矩形 33"/>
          <p:cNvSpPr/>
          <p:nvPr/>
        </p:nvSpPr>
        <p:spPr>
          <a:xfrm>
            <a:off x="9813925" y="556260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1472883" y="4461192"/>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rPr>
              <a:t>建议内容：人物介绍</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t>英文字体：Novecento wide </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t>中文字体：思源黑体</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br>
              <a:rPr kumimoji="0" lang="zh-CN" altLang="en-US"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rPr>
            </a:br>
            <a:endParaRPr kumimoji="0" lang="en-US" altLang="zh-CN" sz="1800" b="0" i="0" u="none" strike="noStrike" kern="1200" cap="none" spc="0" normalizeH="0" baseline="0" noProof="0">
              <a:ln>
                <a:noFill/>
              </a:ln>
              <a:solidFill>
                <a:prstClr val="black"/>
              </a:solidFill>
              <a:effectLst/>
              <a:highlight>
                <a:srgbClr val="FFFF00"/>
              </a:highlight>
              <a:uLnTx/>
              <a:uFillTx/>
              <a:latin typeface="Calibri" panose="020F0502020204030204"/>
              <a:ea typeface="微软雅黑" panose="020B0503020204020204" pitchFamily="34" charset="-122"/>
              <a:cs typeface="+mn-cs"/>
              <a:sym typeface="+mn-ea"/>
            </a:endParaRPr>
          </a:p>
        </p:txBody>
      </p:sp>
      <p:sp>
        <p:nvSpPr>
          <p:cNvPr id="13" name="文本框 12"/>
          <p:cNvSpPr txBox="1"/>
          <p:nvPr/>
        </p:nvSpPr>
        <p:spPr>
          <a:xfrm>
            <a:off x="-342583" y="881062"/>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p>
        </p:txBody>
      </p:sp>
      <p:pic>
        <p:nvPicPr>
          <p:cNvPr id="36" name="Picture 4" descr="JS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41112" y="2085820"/>
            <a:ext cx="3372809" cy="2375372"/>
          </a:xfrm>
          <a:prstGeom prst="rect">
            <a:avLst/>
          </a:prstGeom>
          <a:noFill/>
          <a:extLst>
            <a:ext uri="{909E8E84-426E-40DD-AFC4-6F175D3DCCD1}">
              <a14:hiddenFill xmlns:a14="http://schemas.microsoft.com/office/drawing/2010/main">
                <a:solidFill>
                  <a:srgbClr val="FFFFFF"/>
                </a:solidFill>
              </a14:hiddenFill>
            </a:ext>
          </a:extLst>
        </p:spPr>
      </p:pic>
      <p:sp>
        <p:nvSpPr>
          <p:cNvPr id="37" name="椭圆 36"/>
          <p:cNvSpPr/>
          <p:nvPr/>
        </p:nvSpPr>
        <p:spPr>
          <a:xfrm>
            <a:off x="3212782" y="253278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APP</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38" name="矩形: 圆角 37"/>
          <p:cNvSpPr/>
          <p:nvPr/>
        </p:nvSpPr>
        <p:spPr>
          <a:xfrm>
            <a:off x="4647423" y="2028425"/>
            <a:ext cx="1083064" cy="5861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HTTP-POST</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cxnSp>
        <p:nvCxnSpPr>
          <p:cNvPr id="39" name="直接箭头连接符 38"/>
          <p:cNvCxnSpPr>
            <a:stCxn id="37" idx="6"/>
            <a:endCxn id="38" idx="1"/>
          </p:cNvCxnSpPr>
          <p:nvPr/>
        </p:nvCxnSpPr>
        <p:spPr>
          <a:xfrm flipV="1">
            <a:off x="4127182" y="2321478"/>
            <a:ext cx="520241" cy="668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8" idx="3"/>
          </p:cNvCxnSpPr>
          <p:nvPr/>
        </p:nvCxnSpPr>
        <p:spPr>
          <a:xfrm>
            <a:off x="5730487" y="2321478"/>
            <a:ext cx="320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625919" y="1560584"/>
            <a:ext cx="7104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Black" panose="020B0A04020102020204" pitchFamily="34" charset="0"/>
                <a:ea typeface="微软雅黑" panose="020B0503020204020204" pitchFamily="34" charset="-122"/>
                <a:cs typeface="+mn-cs"/>
              </a:rPr>
              <a:t>json</a:t>
            </a:r>
            <a:endParaRPr kumimoji="0" lang="zh-CN" altLang="en-US" sz="1800" b="0" i="0" u="none" strike="noStrike" kern="1200" cap="none" spc="0" normalizeH="0" baseline="0" noProof="0" dirty="0">
              <a:ln>
                <a:noFill/>
              </a:ln>
              <a:solidFill>
                <a:prstClr val="black"/>
              </a:solidFill>
              <a:effectLst/>
              <a:uLnTx/>
              <a:uFillTx/>
              <a:latin typeface="Arial Black" panose="020B0A04020102020204" pitchFamily="34" charset="0"/>
              <a:ea typeface="微软雅黑" panose="020B0503020204020204" pitchFamily="34" charset="-122"/>
              <a:cs typeface="+mn-cs"/>
            </a:endParaRPr>
          </a:p>
        </p:txBody>
      </p:sp>
      <p:sp>
        <p:nvSpPr>
          <p:cNvPr id="47" name="矩形: 圆角 46"/>
          <p:cNvSpPr/>
          <p:nvPr/>
        </p:nvSpPr>
        <p:spPr>
          <a:xfrm>
            <a:off x="9499614" y="3675873"/>
            <a:ext cx="1167136" cy="5861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HTTP-Response</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48" name="椭圆 47"/>
          <p:cNvSpPr/>
          <p:nvPr/>
        </p:nvSpPr>
        <p:spPr>
          <a:xfrm>
            <a:off x="10774166" y="2494038"/>
            <a:ext cx="1164593"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Web</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Server</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cxnSp>
        <p:nvCxnSpPr>
          <p:cNvPr id="50" name="直接箭头连接符 49"/>
          <p:cNvCxnSpPr>
            <a:endCxn id="47" idx="3"/>
          </p:cNvCxnSpPr>
          <p:nvPr/>
        </p:nvCxnSpPr>
        <p:spPr>
          <a:xfrm flipH="1">
            <a:off x="10666750" y="3218673"/>
            <a:ext cx="121724" cy="75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a:off x="9122797" y="3987179"/>
            <a:ext cx="405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37" idx="6"/>
          </p:cNvCxnSpPr>
          <p:nvPr/>
        </p:nvCxnSpPr>
        <p:spPr>
          <a:xfrm flipH="1" flipV="1">
            <a:off x="4127182" y="2989988"/>
            <a:ext cx="1923707" cy="915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48" idx="2"/>
          </p:cNvCxnSpPr>
          <p:nvPr/>
        </p:nvCxnSpPr>
        <p:spPr>
          <a:xfrm>
            <a:off x="9632272" y="2321477"/>
            <a:ext cx="1141894" cy="629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F:\设计相关\莱茵PPT\20210803125144!Avg_avg_ac15_6.png20210803125144!Avg_avg_ac15_6"/>
          <p:cNvPicPr>
            <a:picLocks noChangeAspect="1"/>
          </p:cNvPicPr>
          <p:nvPr/>
        </p:nvPicPr>
        <p:blipFill>
          <a:blip r:embed="rId2">
            <a:alphaModFix amt="40000"/>
          </a:blip>
          <a:srcRect t="-6983" b="4347"/>
          <a:stretch>
            <a:fillRect/>
          </a:stretch>
        </p:blipFill>
        <p:spPr>
          <a:xfrm>
            <a:off x="59055" y="-279400"/>
            <a:ext cx="12185650" cy="7011035"/>
          </a:xfrm>
          <a:prstGeom prst="rect">
            <a:avLst/>
          </a:prstGeom>
          <a:ln>
            <a:noFill/>
          </a:ln>
          <a:effectLst>
            <a:softEdge rad="317500"/>
          </a:effectLst>
        </p:spPr>
      </p:pic>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HPC LAB</a:t>
            </a: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p:cNvSpPr/>
          <p:nvPr/>
        </p:nvSpPr>
        <p:spPr>
          <a:xfrm>
            <a:off x="6343015"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540750"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矩形 6"/>
          <p:cNvSpPr/>
          <p:nvPr/>
        </p:nvSpPr>
        <p:spPr>
          <a:xfrm>
            <a:off x="6343015" y="348742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矩形 7"/>
          <p:cNvSpPr/>
          <p:nvPr/>
        </p:nvSpPr>
        <p:spPr>
          <a:xfrm>
            <a:off x="8540750" y="3496945"/>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9" name="直接连接符 8"/>
          <p:cNvCxnSpPr/>
          <p:nvPr/>
        </p:nvCxnSpPr>
        <p:spPr>
          <a:xfrm>
            <a:off x="6332855" y="3746500"/>
            <a:ext cx="591185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87477" y="2938034"/>
            <a:ext cx="1985010" cy="523220"/>
          </a:xfrm>
          <a:prstGeom prst="rect">
            <a:avLst/>
          </a:prstGeom>
          <a:noFill/>
        </p:spPr>
        <p:txBody>
          <a:bodyPr wrap="square" rtlCol="0">
            <a:spAutoFit/>
          </a:bodyPr>
          <a:lstStyle/>
          <a:p>
            <a:pPr algn="ctr"/>
            <a:r>
              <a:rPr lang="zh-CN" altLang="en-US" sz="2800" b="1" dirty="0">
                <a:latin typeface="Source Han Sans Heavy" panose="020B0A00000000000000" charset="-122"/>
                <a:ea typeface="Source Han Sans Heavy" panose="020B0A00000000000000" charset="-122"/>
              </a:rPr>
              <a:t>后台算法</a:t>
            </a:r>
          </a:p>
        </p:txBody>
      </p:sp>
      <p:sp>
        <p:nvSpPr>
          <p:cNvPr id="11" name="矩形 10"/>
          <p:cNvSpPr/>
          <p:nvPr/>
        </p:nvSpPr>
        <p:spPr>
          <a:xfrm>
            <a:off x="2908935" y="34969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p:cNvSpPr/>
          <p:nvPr/>
        </p:nvSpPr>
        <p:spPr>
          <a:xfrm>
            <a:off x="562610" y="34969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p:cNvSpPr/>
          <p:nvPr/>
        </p:nvSpPr>
        <p:spPr>
          <a:xfrm>
            <a:off x="562610" y="287591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600305" y="2866390"/>
            <a:ext cx="2882265" cy="1476375"/>
          </a:xfrm>
          <a:prstGeom prst="rect">
            <a:avLst/>
          </a:prstGeom>
          <a:noFill/>
        </p:spPr>
        <p:txBody>
          <a:bodyPr wrap="none" rtlCol="0">
            <a:spAutoFit/>
          </a:bodyPr>
          <a:lstStyle/>
          <a:p>
            <a:pPr algn="l"/>
            <a:r>
              <a:rPr lang="zh-CN" altLang="en-US">
                <a:highlight>
                  <a:srgbClr val="FFFF00"/>
                </a:highlight>
              </a:rPr>
              <a:t>建议使用：带图小标题</a:t>
            </a:r>
            <a:r>
              <a:rPr lang="en-US" altLang="zh-CN">
                <a:highlight>
                  <a:srgbClr val="FFFF00"/>
                </a:highlight>
              </a:rPr>
              <a:t> </a:t>
            </a:r>
            <a:br>
              <a:rPr lang="zh-CN" altLang="en-US">
                <a:highlight>
                  <a:srgbClr val="FFFF00"/>
                </a:highlight>
              </a:rPr>
            </a:br>
            <a:br>
              <a:rPr lang="zh-CN" altLang="en-US">
                <a:highlight>
                  <a:srgbClr val="FFFF00"/>
                </a:highlight>
              </a:rPr>
            </a:br>
            <a:r>
              <a:rPr lang="zh-CN" altLang="en-US">
                <a:highlight>
                  <a:srgbClr val="FFFF00"/>
                </a:highlight>
              </a:rPr>
              <a:t>可以修改右侧文字</a:t>
            </a:r>
            <a:r>
              <a:rPr lang="en-US" altLang="zh-CN">
                <a:highlight>
                  <a:srgbClr val="FFFF00"/>
                </a:highlight>
              </a:rPr>
              <a:t> </a:t>
            </a:r>
            <a:r>
              <a:rPr lang="zh-CN" altLang="en-US">
                <a:highlight>
                  <a:srgbClr val="FFFF00"/>
                </a:highlight>
              </a:rPr>
              <a:t>介绍</a:t>
            </a:r>
            <a:br>
              <a:rPr lang="zh-CN" altLang="en-US">
                <a:highlight>
                  <a:srgbClr val="FFFF00"/>
                </a:highlight>
              </a:rPr>
            </a:br>
            <a:r>
              <a:rPr lang="zh-CN" altLang="en-US">
                <a:highlight>
                  <a:srgbClr val="FFFF00"/>
                </a:highlight>
              </a:rPr>
              <a:t>英文字体：Novecento wide </a:t>
            </a:r>
            <a:br>
              <a:rPr lang="zh-CN" altLang="en-US">
                <a:highlight>
                  <a:srgbClr val="FFFF00"/>
                </a:highlight>
              </a:rPr>
            </a:br>
            <a:r>
              <a:rPr lang="zh-CN" altLang="en-US">
                <a:highlight>
                  <a:srgbClr val="FFFF00"/>
                </a:highlight>
              </a:rPr>
              <a:t>中文字体：思源黑体</a:t>
            </a: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5" name="文本框 14"/>
          <p:cNvSpPr txBox="1"/>
          <p:nvPr/>
        </p:nvSpPr>
        <p:spPr>
          <a:xfrm>
            <a:off x="6711518" y="3847081"/>
            <a:ext cx="1116011" cy="369332"/>
          </a:xfrm>
          <a:prstGeom prst="rect">
            <a:avLst/>
          </a:prstGeom>
          <a:noFill/>
        </p:spPr>
        <p:txBody>
          <a:bodyPr wrap="none" rtlCol="0">
            <a:spAutoFit/>
          </a:bodyPr>
          <a:lstStyle/>
          <a:p>
            <a:r>
              <a:rPr lang="en-US" altLang="zh-CN" dirty="0"/>
              <a:t>Algorithm</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081270" y="2459355"/>
            <a:ext cx="212661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2663825" y="-24765"/>
            <a:ext cx="6910705" cy="69297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20975" y="-40005"/>
            <a:ext cx="6882130" cy="6896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descr="道具_带框_至纯源石"/>
          <p:cNvPicPr>
            <a:picLocks noChangeAspect="1"/>
          </p:cNvPicPr>
          <p:nvPr/>
        </p:nvPicPr>
        <p:blipFill>
          <a:blip r:embed="rId3">
            <a:grayscl/>
            <a:lum bright="-66000" contrast="12000"/>
          </a:blip>
          <a:stretch>
            <a:fillRect/>
          </a:stretch>
        </p:blipFill>
        <p:spPr>
          <a:xfrm>
            <a:off x="5290820" y="2646045"/>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5125085" y="2699006"/>
            <a:ext cx="2038350" cy="1326004"/>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PART.1  NABCD</a:t>
            </a:r>
          </a:p>
        </p:txBody>
      </p:sp>
      <p:sp>
        <p:nvSpPr>
          <p:cNvPr id="17" name="文本框 16"/>
          <p:cNvSpPr txBox="1"/>
          <p:nvPr/>
        </p:nvSpPr>
        <p:spPr>
          <a:xfrm>
            <a:off x="5080635" y="3936365"/>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19" name="文本框 18"/>
          <p:cNvSpPr txBox="1"/>
          <p:nvPr/>
        </p:nvSpPr>
        <p:spPr>
          <a:xfrm>
            <a:off x="-2919730" y="3013075"/>
            <a:ext cx="2926080" cy="368300"/>
          </a:xfrm>
          <a:prstGeom prst="rect">
            <a:avLst/>
          </a:prstGeom>
          <a:noFill/>
        </p:spPr>
        <p:txBody>
          <a:bodyPr wrap="none" rtlCol="0">
            <a:spAutoFit/>
          </a:bodyPr>
          <a:lstStyle/>
          <a:p>
            <a:r>
              <a:rPr lang="zh-CN" altLang="en-US">
                <a:highlight>
                  <a:srgbClr val="FFFF00"/>
                </a:highlight>
              </a:rPr>
              <a:t>可以放一些介绍图片或文字</a:t>
            </a:r>
          </a:p>
        </p:txBody>
      </p:sp>
      <p:sp>
        <p:nvSpPr>
          <p:cNvPr id="20" name="文本框 19"/>
          <p:cNvSpPr txBox="1"/>
          <p:nvPr/>
        </p:nvSpPr>
        <p:spPr>
          <a:xfrm>
            <a:off x="12232005" y="1950720"/>
            <a:ext cx="5817235" cy="2030095"/>
          </a:xfrm>
          <a:prstGeom prst="rect">
            <a:avLst/>
          </a:prstGeom>
          <a:noFill/>
        </p:spPr>
        <p:txBody>
          <a:bodyPr wrap="none" rtlCol="0">
            <a:spAutoFit/>
          </a:bodyPr>
          <a:lstStyle/>
          <a:p>
            <a:r>
              <a:rPr lang="zh-CN" altLang="en-US">
                <a:highlight>
                  <a:srgbClr val="FFFF00"/>
                </a:highlight>
              </a:rPr>
              <a:t>本页建议内容：内容划分、</a:t>
            </a:r>
            <a:r>
              <a:rPr lang="en-US" altLang="zh-CN">
                <a:highlight>
                  <a:srgbClr val="FFFF00"/>
                </a:highlight>
              </a:rPr>
              <a:t> </a:t>
            </a:r>
            <a:r>
              <a:rPr lang="zh-CN" altLang="en-US">
                <a:highlight>
                  <a:srgbClr val="FFFF00"/>
                </a:highlight>
              </a:rPr>
              <a:t>部门划分</a:t>
            </a:r>
            <a:br>
              <a:rPr lang="zh-CN" altLang="en-US">
                <a:highlight>
                  <a:srgbClr val="FFFF00"/>
                </a:highlight>
              </a:rPr>
            </a:br>
            <a:br>
              <a:rPr lang="zh-CN" altLang="en-US">
                <a:highlight>
                  <a:srgbClr val="FFFF00"/>
                </a:highlight>
              </a:rPr>
            </a:br>
            <a:r>
              <a:rPr lang="zh-CN" altLang="en-US">
                <a:highlight>
                  <a:srgbClr val="FFFF00"/>
                </a:highlight>
              </a:rPr>
              <a:t>可以放一些介绍图片或文字</a:t>
            </a:r>
          </a:p>
          <a:p>
            <a:r>
              <a:rPr lang="zh-CN" altLang="en-US">
                <a:highlight>
                  <a:srgbClr val="FFFF00"/>
                </a:highlight>
              </a:rPr>
              <a:t>两部分内容建议放在左右两侧</a:t>
            </a:r>
            <a:br>
              <a:rPr lang="zh-CN" altLang="en-US">
                <a:highlight>
                  <a:srgbClr val="FFFF00"/>
                </a:highlight>
              </a:rPr>
            </a:br>
            <a:r>
              <a:rPr lang="zh-CN" altLang="en-US">
                <a:highlight>
                  <a:srgbClr val="FFFF00"/>
                </a:highlight>
              </a:rPr>
              <a:t>四部分每个区域全放内容</a:t>
            </a:r>
            <a:br>
              <a:rPr lang="zh-CN" altLang="en-US">
                <a:highlight>
                  <a:srgbClr val="FFFF00"/>
                </a:highlight>
              </a:rPr>
            </a:br>
            <a:br>
              <a:rPr lang="zh-CN" altLang="en-US">
                <a:highlight>
                  <a:srgbClr val="FFFF00"/>
                </a:highlight>
              </a:rPr>
            </a:br>
            <a:r>
              <a:rPr lang="zh-CN" altLang="en-US">
                <a:highlight>
                  <a:srgbClr val="FFFF00"/>
                </a:highlight>
              </a:rPr>
              <a:t>中间部分的</a:t>
            </a:r>
            <a:r>
              <a:rPr lang="en-US" altLang="zh-CN">
                <a:highlight>
                  <a:srgbClr val="FFFF00"/>
                </a:highlight>
              </a:rPr>
              <a:t>logo  </a:t>
            </a:r>
            <a:r>
              <a:rPr lang="zh-CN" altLang="en-US">
                <a:highlight>
                  <a:srgbClr val="FFFF00"/>
                </a:highlight>
              </a:rPr>
              <a:t>大标题文字</a:t>
            </a:r>
            <a:r>
              <a:rPr lang="en-US" altLang="zh-CN">
                <a:highlight>
                  <a:srgbClr val="FFFF00"/>
                </a:highlight>
              </a:rPr>
              <a:t> </a:t>
            </a:r>
            <a:r>
              <a:rPr lang="zh-CN" altLang="en-US">
                <a:highlight>
                  <a:srgbClr val="FFFF00"/>
                </a:highlight>
              </a:rPr>
              <a:t>小标题文字</a:t>
            </a:r>
            <a:r>
              <a:rPr lang="en-US" altLang="zh-CN">
                <a:highlight>
                  <a:srgbClr val="FFFF00"/>
                </a:highlight>
              </a:rPr>
              <a:t> </a:t>
            </a:r>
            <a:r>
              <a:rPr lang="zh-CN" altLang="en-US">
                <a:highlight>
                  <a:srgbClr val="FFFF00"/>
                </a:highlight>
              </a:rPr>
              <a:t>背景图均可修改</a:t>
            </a:r>
          </a:p>
        </p:txBody>
      </p:sp>
      <p:sp>
        <p:nvSpPr>
          <p:cNvPr id="34" name="矩形 33"/>
          <p:cNvSpPr/>
          <p:nvPr/>
        </p:nvSpPr>
        <p:spPr>
          <a:xfrm>
            <a:off x="12327890" y="430085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742565" y="-36576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05958"/>
            <a:ext cx="2038350" cy="1264449"/>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PART.3 </a:t>
            </a:r>
            <a:r>
              <a:rPr lang="zh-CN" altLang="en-US" sz="3600" b="1" dirty="0">
                <a:solidFill>
                  <a:schemeClr val="bg1"/>
                </a:solidFill>
                <a:latin typeface="Novecento wide Bold" panose="00000805000000000000" charset="0"/>
                <a:cs typeface="Novecento wide Bold" panose="00000805000000000000" charset="0"/>
              </a:rPr>
              <a:t>系统设计</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964612" y="598234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49530" y="1564640"/>
            <a:ext cx="1847215" cy="1519555"/>
          </a:xfrm>
          <a:prstGeom prst="rect">
            <a:avLst/>
          </a:prstGeom>
        </p:spPr>
      </p:pic>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21" name="文本框 20"/>
          <p:cNvSpPr txBox="1"/>
          <p:nvPr/>
        </p:nvSpPr>
        <p:spPr>
          <a:xfrm>
            <a:off x="4515639" y="1583462"/>
            <a:ext cx="7701606" cy="2862322"/>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40485B"/>
                </a:solidFill>
                <a:effectLst/>
                <a:latin typeface="-apple-system"/>
              </a:rPr>
              <a:t> 一个高性能</a:t>
            </a:r>
            <a:r>
              <a:rPr lang="en-US" altLang="zh-CN" b="0" i="0" dirty="0">
                <a:solidFill>
                  <a:srgbClr val="40485B"/>
                </a:solidFill>
                <a:effectLst/>
                <a:latin typeface="-apple-system"/>
              </a:rPr>
              <a:t>(high performance)</a:t>
            </a:r>
            <a:r>
              <a:rPr lang="zh-CN" altLang="en-US" b="0" i="0" dirty="0">
                <a:solidFill>
                  <a:srgbClr val="40485B"/>
                </a:solidFill>
                <a:effectLst/>
                <a:latin typeface="-apple-system"/>
              </a:rPr>
              <a:t>，实时</a:t>
            </a:r>
            <a:r>
              <a:rPr lang="en-US" altLang="zh-CN" b="0" i="0" dirty="0">
                <a:solidFill>
                  <a:srgbClr val="40485B"/>
                </a:solidFill>
                <a:effectLst/>
                <a:latin typeface="-apple-system"/>
              </a:rPr>
              <a:t>(real time)</a:t>
            </a:r>
            <a:r>
              <a:rPr lang="zh-CN" altLang="en-US" b="0" i="0" dirty="0">
                <a:solidFill>
                  <a:srgbClr val="40485B"/>
                </a:solidFill>
                <a:effectLst/>
                <a:latin typeface="-apple-system"/>
              </a:rPr>
              <a:t>，交互式的，</a:t>
            </a:r>
            <a:r>
              <a:rPr lang="en-US" altLang="zh-CN" b="0" i="0" dirty="0">
                <a:solidFill>
                  <a:srgbClr val="40485B"/>
                </a:solidFill>
                <a:effectLst/>
                <a:latin typeface="-apple-system"/>
              </a:rPr>
              <a:t>AI</a:t>
            </a:r>
            <a:r>
              <a:rPr lang="zh-CN" altLang="en-US" b="0" i="0" dirty="0">
                <a:solidFill>
                  <a:srgbClr val="40485B"/>
                </a:solidFill>
                <a:effectLst/>
                <a:latin typeface="-apple-system"/>
              </a:rPr>
              <a:t>自动检测健身</a:t>
            </a:r>
            <a:r>
              <a:rPr lang="en-US" altLang="zh-CN" b="0" i="0" dirty="0">
                <a:solidFill>
                  <a:srgbClr val="40485B"/>
                </a:solidFill>
                <a:effectLst/>
                <a:latin typeface="-apple-system"/>
              </a:rPr>
              <a:t>APP</a:t>
            </a:r>
            <a:r>
              <a:rPr lang="zh-CN" altLang="en-US" b="0" i="0" dirty="0">
                <a:solidFill>
                  <a:srgbClr val="40485B"/>
                </a:solidFill>
                <a:effectLst/>
                <a:latin typeface="-apple-system"/>
              </a:rPr>
              <a:t>。可以运行在常见各种</a:t>
            </a:r>
            <a:r>
              <a:rPr lang="en-US" altLang="zh-CN" b="0" i="0" dirty="0">
                <a:solidFill>
                  <a:srgbClr val="40485B"/>
                </a:solidFill>
                <a:effectLst/>
                <a:latin typeface="-apple-system"/>
              </a:rPr>
              <a:t>arm</a:t>
            </a:r>
            <a:r>
              <a:rPr lang="zh-CN" altLang="en-US" b="0" i="0" dirty="0">
                <a:solidFill>
                  <a:srgbClr val="40485B"/>
                </a:solidFill>
                <a:effectLst/>
                <a:latin typeface="-apple-system"/>
              </a:rPr>
              <a:t>端芯片</a:t>
            </a:r>
            <a:r>
              <a:rPr lang="en-US" altLang="zh-CN" b="0" i="0" dirty="0" err="1">
                <a:solidFill>
                  <a:srgbClr val="40485B"/>
                </a:solidFill>
                <a:effectLst/>
                <a:latin typeface="-apple-system"/>
              </a:rPr>
              <a:t>cpu</a:t>
            </a:r>
            <a:r>
              <a:rPr lang="zh-CN" altLang="en-US" b="0" i="0" dirty="0">
                <a:solidFill>
                  <a:srgbClr val="40485B"/>
                </a:solidFill>
                <a:effectLst/>
                <a:latin typeface="-apple-system"/>
              </a:rPr>
              <a:t>上，并为了追求实时速度，可以指定调用</a:t>
            </a:r>
            <a:r>
              <a:rPr lang="en-US" altLang="zh-CN" b="0" i="0" dirty="0" err="1">
                <a:solidFill>
                  <a:srgbClr val="40485B"/>
                </a:solidFill>
                <a:effectLst/>
                <a:latin typeface="-apple-system"/>
              </a:rPr>
              <a:t>vulkan</a:t>
            </a:r>
            <a:r>
              <a:rPr lang="zh-CN" altLang="en-US" b="0" i="0" dirty="0">
                <a:solidFill>
                  <a:srgbClr val="40485B"/>
                </a:solidFill>
                <a:effectLst/>
                <a:latin typeface="-apple-system"/>
              </a:rPr>
              <a:t>来进行</a:t>
            </a:r>
            <a:r>
              <a:rPr lang="en-US" altLang="zh-CN" b="0" i="0" dirty="0" err="1">
                <a:solidFill>
                  <a:srgbClr val="40485B"/>
                </a:solidFill>
                <a:effectLst/>
                <a:latin typeface="-apple-system"/>
              </a:rPr>
              <a:t>gpu</a:t>
            </a:r>
            <a:r>
              <a:rPr lang="zh-CN" altLang="en-US" b="0" i="0" dirty="0">
                <a:solidFill>
                  <a:srgbClr val="40485B"/>
                </a:solidFill>
                <a:effectLst/>
                <a:latin typeface="-apple-system"/>
              </a:rPr>
              <a:t>加速。</a:t>
            </a:r>
            <a:endParaRPr lang="en-US" altLang="zh-CN" b="0" i="0" dirty="0">
              <a:solidFill>
                <a:srgbClr val="40485B"/>
              </a:solidFill>
              <a:effectLst/>
              <a:latin typeface="-apple-system"/>
            </a:endParaRPr>
          </a:p>
          <a:p>
            <a:pPr algn="l">
              <a:buFont typeface="Arial" panose="020B0604020202020204" pitchFamily="34" charset="0"/>
              <a:buChar char="•"/>
            </a:pPr>
            <a:endParaRPr lang="zh-CN" altLang="en-US" b="0" i="0" dirty="0">
              <a:solidFill>
                <a:srgbClr val="40485B"/>
              </a:solidFill>
              <a:effectLst/>
              <a:latin typeface="-apple-system"/>
            </a:endParaRPr>
          </a:p>
          <a:p>
            <a:pPr algn="l">
              <a:buFont typeface="Arial" panose="020B0604020202020204" pitchFamily="34" charset="0"/>
              <a:buChar char="•"/>
            </a:pPr>
            <a:r>
              <a:rPr lang="zh-CN" altLang="en-US" b="0" i="0" dirty="0">
                <a:solidFill>
                  <a:srgbClr val="40485B"/>
                </a:solidFill>
                <a:effectLst/>
                <a:latin typeface="-apple-system"/>
              </a:rPr>
              <a:t> 支持人脸识别，目标检测</a:t>
            </a:r>
            <a:r>
              <a:rPr lang="en-US" altLang="zh-CN" b="0" i="0" dirty="0">
                <a:solidFill>
                  <a:srgbClr val="40485B"/>
                </a:solidFill>
                <a:effectLst/>
                <a:latin typeface="-apple-system"/>
              </a:rPr>
              <a:t>(</a:t>
            </a:r>
            <a:r>
              <a:rPr lang="zh-CN" altLang="en-US" b="0" i="0" dirty="0">
                <a:solidFill>
                  <a:srgbClr val="40485B"/>
                </a:solidFill>
                <a:effectLst/>
                <a:latin typeface="-apple-system"/>
              </a:rPr>
              <a:t>检测到人的脸、身体</a:t>
            </a:r>
            <a:r>
              <a:rPr lang="en-US" altLang="zh-CN" b="0" i="0" dirty="0">
                <a:solidFill>
                  <a:srgbClr val="40485B"/>
                </a:solidFill>
                <a:effectLst/>
                <a:latin typeface="-apple-system"/>
              </a:rPr>
              <a:t>)</a:t>
            </a:r>
            <a:r>
              <a:rPr lang="zh-CN" altLang="en-US" b="0" i="0" dirty="0">
                <a:solidFill>
                  <a:srgbClr val="40485B"/>
                </a:solidFill>
                <a:effectLst/>
                <a:latin typeface="-apple-system"/>
              </a:rPr>
              <a:t>， 姿态估计（对人体姿态进行详细估计）的</a:t>
            </a:r>
            <a:r>
              <a:rPr lang="en-US" altLang="zh-CN" b="0" i="0" dirty="0">
                <a:solidFill>
                  <a:srgbClr val="40485B"/>
                </a:solidFill>
                <a:effectLst/>
                <a:latin typeface="-apple-system"/>
              </a:rPr>
              <a:t>AI</a:t>
            </a:r>
            <a:r>
              <a:rPr lang="zh-CN" altLang="en-US" b="0" i="0" dirty="0">
                <a:solidFill>
                  <a:srgbClr val="40485B"/>
                </a:solidFill>
                <a:effectLst/>
                <a:latin typeface="-apple-system"/>
              </a:rPr>
              <a:t>网络结构模型。</a:t>
            </a:r>
            <a:endParaRPr lang="en-US" altLang="zh-CN" b="0" i="0" dirty="0">
              <a:solidFill>
                <a:srgbClr val="40485B"/>
              </a:solidFill>
              <a:effectLst/>
              <a:latin typeface="-apple-system"/>
            </a:endParaRPr>
          </a:p>
          <a:p>
            <a:pPr algn="l">
              <a:buFont typeface="Arial" panose="020B0604020202020204" pitchFamily="34" charset="0"/>
              <a:buChar char="•"/>
            </a:pPr>
            <a:endParaRPr lang="en-US" altLang="zh-CN" dirty="0">
              <a:solidFill>
                <a:srgbClr val="40485B"/>
              </a:solidFill>
              <a:latin typeface="-apple-system"/>
            </a:endParaRPr>
          </a:p>
          <a:p>
            <a:pPr algn="l">
              <a:buFont typeface="Arial" panose="020B0604020202020204" pitchFamily="34" charset="0"/>
              <a:buChar char="•"/>
            </a:pPr>
            <a:r>
              <a:rPr lang="en-US" altLang="zh-CN" b="0" i="0" dirty="0">
                <a:solidFill>
                  <a:srgbClr val="40485B"/>
                </a:solidFill>
                <a:effectLst/>
                <a:latin typeface="-apple-system"/>
              </a:rPr>
              <a:t> </a:t>
            </a:r>
            <a:r>
              <a:rPr lang="zh-CN" altLang="en-US" b="0" i="0" dirty="0">
                <a:solidFill>
                  <a:srgbClr val="40485B"/>
                </a:solidFill>
                <a:effectLst/>
                <a:latin typeface="-apple-system"/>
              </a:rPr>
              <a:t>比</a:t>
            </a:r>
            <a:r>
              <a:rPr lang="en-US" altLang="zh-CN" b="0" i="0" dirty="0">
                <a:solidFill>
                  <a:srgbClr val="40485B"/>
                </a:solidFill>
                <a:effectLst/>
                <a:latin typeface="-apple-system"/>
              </a:rPr>
              <a:t>meta</a:t>
            </a:r>
            <a:r>
              <a:rPr lang="zh-CN" altLang="en-US" b="0" i="0" dirty="0">
                <a:solidFill>
                  <a:srgbClr val="40485B"/>
                </a:solidFill>
                <a:effectLst/>
                <a:latin typeface="-apple-system"/>
              </a:rPr>
              <a:t>的</a:t>
            </a:r>
            <a:r>
              <a:rPr lang="en-US" altLang="zh-CN" b="0" i="0" dirty="0" err="1">
                <a:solidFill>
                  <a:srgbClr val="40485B"/>
                </a:solidFill>
                <a:effectLst/>
                <a:latin typeface="-apple-system"/>
              </a:rPr>
              <a:t>pytorch</a:t>
            </a:r>
            <a:r>
              <a:rPr lang="zh-CN" altLang="en-US" b="0" i="0" dirty="0">
                <a:solidFill>
                  <a:srgbClr val="40485B"/>
                </a:solidFill>
                <a:effectLst/>
                <a:latin typeface="-apple-system"/>
              </a:rPr>
              <a:t>（世界上最流行的深度学习框架）快几十倍！比</a:t>
            </a:r>
            <a:r>
              <a:rPr lang="en-US" altLang="zh-CN" b="0" i="0" dirty="0" err="1">
                <a:solidFill>
                  <a:srgbClr val="40485B"/>
                </a:solidFill>
                <a:effectLst/>
                <a:latin typeface="-apple-system"/>
              </a:rPr>
              <a:t>tensorflowlite</a:t>
            </a:r>
            <a:r>
              <a:rPr lang="en-US" altLang="zh-CN" b="0" i="0" dirty="0">
                <a:solidFill>
                  <a:srgbClr val="40485B"/>
                </a:solidFill>
                <a:effectLst/>
                <a:latin typeface="-apple-system"/>
              </a:rPr>
              <a:t>(</a:t>
            </a:r>
            <a:r>
              <a:rPr lang="zh-CN" altLang="en-US" b="0" i="0" dirty="0">
                <a:solidFill>
                  <a:srgbClr val="40485B"/>
                </a:solidFill>
                <a:effectLst/>
                <a:latin typeface="-apple-system"/>
              </a:rPr>
              <a:t>谷歌开发的开源嵌入式机器学习框架）快几倍！</a:t>
            </a:r>
            <a:endParaRPr lang="en-US" altLang="zh-CN" b="0" i="0" dirty="0">
              <a:solidFill>
                <a:srgbClr val="40485B"/>
              </a:solidFill>
              <a:effectLst/>
              <a:latin typeface="-apple-system"/>
            </a:endParaRPr>
          </a:p>
          <a:p>
            <a:pPr lvl="1">
              <a:buFont typeface="Arial" panose="020B0604020202020204" pitchFamily="34" charset="0"/>
              <a:buChar char="•"/>
            </a:pPr>
            <a:r>
              <a:rPr lang="zh-CN" altLang="en-US" dirty="0">
                <a:solidFill>
                  <a:srgbClr val="40485B"/>
                </a:solidFill>
                <a:latin typeface="-apple-system"/>
              </a:rPr>
              <a:t>以上经过个人手机检测验证，对比方式为模型单次推理手机端时间</a:t>
            </a:r>
            <a:endParaRPr lang="en-US" altLang="zh-CN" u="sng" dirty="0">
              <a:solidFill>
                <a:srgbClr val="40485B"/>
              </a:solidFill>
              <a:latin typeface="-apple-system"/>
            </a:endParaRPr>
          </a:p>
        </p:txBody>
      </p:sp>
      <p:sp>
        <p:nvSpPr>
          <p:cNvPr id="22" name="文本框 21"/>
          <p:cNvSpPr txBox="1"/>
          <p:nvPr/>
        </p:nvSpPr>
        <p:spPr>
          <a:xfrm>
            <a:off x="9013825" y="5520680"/>
            <a:ext cx="3266440" cy="461665"/>
          </a:xfrm>
          <a:prstGeom prst="rect">
            <a:avLst/>
          </a:prstGeom>
          <a:noFill/>
        </p:spPr>
        <p:txBody>
          <a:bodyPr wrap="square" rtlCol="0">
            <a:spAutoFit/>
          </a:bodyPr>
          <a:lstStyle/>
          <a:p>
            <a:r>
              <a:rPr lang="en-US" altLang="zh-CN" sz="2400" dirty="0">
                <a:latin typeface="Novecento wide Bold" panose="00000805000000000000" charset="0"/>
                <a:cs typeface="Novecento wide Bold" panose="00000805000000000000" charset="0"/>
              </a:rPr>
              <a:t>AI</a:t>
            </a:r>
            <a:r>
              <a:rPr lang="zh-CN" altLang="en-US" sz="2400" dirty="0">
                <a:latin typeface="Novecento wide Bold" panose="00000805000000000000" charset="0"/>
                <a:cs typeface="Novecento wide Bold" panose="00000805000000000000" charset="0"/>
              </a:rPr>
              <a:t>模型高性能优化方案</a:t>
            </a:r>
            <a:endParaRPr lang="en-US" altLang="zh-CN" sz="2400" dirty="0">
              <a:latin typeface="Novecento wide Bold" panose="00000805000000000000" charset="0"/>
              <a:cs typeface="Novecento wide Bold" panose="00000805000000000000" charset="0"/>
            </a:endParaRPr>
          </a:p>
        </p:txBody>
      </p:sp>
      <p:sp>
        <p:nvSpPr>
          <p:cNvPr id="27" name="矩形 26"/>
          <p:cNvSpPr/>
          <p:nvPr/>
        </p:nvSpPr>
        <p:spPr>
          <a:xfrm>
            <a:off x="8311515" y="559307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1366520" y="-175667"/>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11580" y="1636623"/>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910" y="2279243"/>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470861" y="2334261"/>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351790" y="2549671"/>
            <a:ext cx="2038350" cy="1264449"/>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PART.3 </a:t>
            </a:r>
            <a:r>
              <a:rPr lang="zh-CN" altLang="en-US" sz="3600" b="1" dirty="0">
                <a:solidFill>
                  <a:schemeClr val="bg1"/>
                </a:solidFill>
                <a:latin typeface="Novecento wide Bold" panose="00000805000000000000" charset="0"/>
                <a:cs typeface="Novecento wide Bold" panose="00000805000000000000" charset="0"/>
              </a:rPr>
              <a:t>系统设计</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74760" y="468566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98585" y="4225290"/>
            <a:ext cx="3266440" cy="461665"/>
          </a:xfrm>
          <a:prstGeom prst="rect">
            <a:avLst/>
          </a:prstGeom>
          <a:noFill/>
        </p:spPr>
        <p:txBody>
          <a:bodyPr wrap="square" rtlCol="0">
            <a:spAutoFit/>
          </a:bodyPr>
          <a:lstStyle/>
          <a:p>
            <a:r>
              <a:rPr lang="en-US" altLang="zh-CN" sz="2400" dirty="0">
                <a:latin typeface="Novecento wide Bold" panose="00000805000000000000" charset="0"/>
                <a:cs typeface="Novecento wide Bold" panose="00000805000000000000" charset="0"/>
              </a:rPr>
              <a:t>AI</a:t>
            </a:r>
            <a:r>
              <a:rPr lang="zh-CN" altLang="en-US" sz="2400" dirty="0">
                <a:latin typeface="Novecento wide Bold" panose="00000805000000000000" charset="0"/>
                <a:cs typeface="Novecento wide Bold" panose="00000805000000000000" charset="0"/>
              </a:rPr>
              <a:t>模型高性能优化方案</a:t>
            </a:r>
            <a:endParaRPr lang="en-US" altLang="zh-CN" sz="2400" dirty="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矩形 33"/>
          <p:cNvSpPr/>
          <p:nvPr/>
        </p:nvSpPr>
        <p:spPr>
          <a:xfrm>
            <a:off x="8296275" y="429768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21" name="文本框 20"/>
          <p:cNvSpPr txBox="1"/>
          <p:nvPr/>
        </p:nvSpPr>
        <p:spPr>
          <a:xfrm>
            <a:off x="3396615" y="1457098"/>
            <a:ext cx="7701606" cy="1754326"/>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40485B"/>
                </a:solidFill>
                <a:effectLst/>
                <a:latin typeface="-apple-system"/>
              </a:rPr>
              <a:t> 一个高性能</a:t>
            </a:r>
            <a:r>
              <a:rPr lang="en-US" altLang="zh-CN" b="0" i="0" dirty="0">
                <a:solidFill>
                  <a:srgbClr val="40485B"/>
                </a:solidFill>
                <a:effectLst/>
                <a:latin typeface="-apple-system"/>
              </a:rPr>
              <a:t>(high performance)</a:t>
            </a:r>
            <a:r>
              <a:rPr lang="zh-CN" altLang="en-US" b="0" i="0" dirty="0">
                <a:solidFill>
                  <a:srgbClr val="40485B"/>
                </a:solidFill>
                <a:effectLst/>
                <a:latin typeface="-apple-system"/>
              </a:rPr>
              <a:t>，实时</a:t>
            </a:r>
            <a:r>
              <a:rPr lang="en-US" altLang="zh-CN" b="0" i="0" dirty="0">
                <a:solidFill>
                  <a:srgbClr val="40485B"/>
                </a:solidFill>
                <a:effectLst/>
                <a:latin typeface="-apple-system"/>
              </a:rPr>
              <a:t>(real time)</a:t>
            </a:r>
            <a:r>
              <a:rPr lang="zh-CN" altLang="en-US" b="0" i="0" dirty="0">
                <a:solidFill>
                  <a:srgbClr val="40485B"/>
                </a:solidFill>
                <a:effectLst/>
                <a:latin typeface="-apple-system"/>
              </a:rPr>
              <a:t>，交互式的，</a:t>
            </a:r>
            <a:r>
              <a:rPr lang="en-US" altLang="zh-CN" b="0" i="0" dirty="0">
                <a:solidFill>
                  <a:srgbClr val="40485B"/>
                </a:solidFill>
                <a:effectLst/>
                <a:latin typeface="-apple-system"/>
              </a:rPr>
              <a:t>AI</a:t>
            </a:r>
            <a:r>
              <a:rPr lang="zh-CN" altLang="en-US" b="0" i="0" dirty="0">
                <a:solidFill>
                  <a:srgbClr val="40485B"/>
                </a:solidFill>
                <a:effectLst/>
                <a:latin typeface="-apple-system"/>
              </a:rPr>
              <a:t>自动检测健身</a:t>
            </a:r>
            <a:r>
              <a:rPr lang="en-US" altLang="zh-CN" b="0" i="0" dirty="0">
                <a:solidFill>
                  <a:srgbClr val="40485B"/>
                </a:solidFill>
                <a:effectLst/>
                <a:latin typeface="-apple-system"/>
              </a:rPr>
              <a:t>APP</a:t>
            </a:r>
            <a:r>
              <a:rPr lang="zh-CN" altLang="en-US" b="0" i="0" dirty="0">
                <a:solidFill>
                  <a:srgbClr val="40485B"/>
                </a:solidFill>
                <a:effectLst/>
                <a:latin typeface="-apple-system"/>
              </a:rPr>
              <a:t>。可以运行在常见各种</a:t>
            </a:r>
            <a:r>
              <a:rPr lang="en-US" altLang="zh-CN" b="0" i="0" dirty="0">
                <a:solidFill>
                  <a:srgbClr val="40485B"/>
                </a:solidFill>
                <a:effectLst/>
                <a:latin typeface="-apple-system"/>
              </a:rPr>
              <a:t>arm</a:t>
            </a:r>
            <a:r>
              <a:rPr lang="zh-CN" altLang="en-US" b="0" i="0" dirty="0">
                <a:solidFill>
                  <a:srgbClr val="40485B"/>
                </a:solidFill>
                <a:effectLst/>
                <a:latin typeface="-apple-system"/>
              </a:rPr>
              <a:t>端芯片</a:t>
            </a:r>
            <a:r>
              <a:rPr lang="en-US" altLang="zh-CN" b="0" i="0" dirty="0" err="1">
                <a:solidFill>
                  <a:srgbClr val="40485B"/>
                </a:solidFill>
                <a:effectLst/>
                <a:latin typeface="-apple-system"/>
              </a:rPr>
              <a:t>cpu</a:t>
            </a:r>
            <a:r>
              <a:rPr lang="zh-CN" altLang="en-US" b="0" i="0" dirty="0">
                <a:solidFill>
                  <a:srgbClr val="40485B"/>
                </a:solidFill>
                <a:effectLst/>
                <a:latin typeface="-apple-system"/>
              </a:rPr>
              <a:t>上，并为了追求实时速度，可以指定调用</a:t>
            </a:r>
            <a:r>
              <a:rPr lang="en-US" altLang="zh-CN" b="0" i="0" dirty="0" err="1">
                <a:solidFill>
                  <a:srgbClr val="40485B"/>
                </a:solidFill>
                <a:effectLst/>
                <a:latin typeface="-apple-system"/>
              </a:rPr>
              <a:t>vulkan</a:t>
            </a:r>
            <a:r>
              <a:rPr lang="zh-CN" altLang="en-US" b="0" i="0" dirty="0">
                <a:solidFill>
                  <a:srgbClr val="40485B"/>
                </a:solidFill>
                <a:effectLst/>
                <a:latin typeface="-apple-system"/>
              </a:rPr>
              <a:t>来进行</a:t>
            </a:r>
            <a:r>
              <a:rPr lang="en-US" altLang="zh-CN" b="0" i="0" dirty="0" err="1">
                <a:solidFill>
                  <a:srgbClr val="40485B"/>
                </a:solidFill>
                <a:effectLst/>
                <a:latin typeface="-apple-system"/>
              </a:rPr>
              <a:t>gpu</a:t>
            </a:r>
            <a:r>
              <a:rPr lang="zh-CN" altLang="en-US" b="0" i="0" dirty="0">
                <a:solidFill>
                  <a:srgbClr val="40485B"/>
                </a:solidFill>
                <a:effectLst/>
                <a:latin typeface="-apple-system"/>
              </a:rPr>
              <a:t>加速。</a:t>
            </a:r>
            <a:endParaRPr lang="en-US" altLang="zh-CN" b="0" i="0" dirty="0">
              <a:solidFill>
                <a:srgbClr val="40485B"/>
              </a:solidFill>
              <a:effectLst/>
              <a:latin typeface="-apple-system"/>
            </a:endParaRPr>
          </a:p>
          <a:p>
            <a:pPr algn="l">
              <a:buFont typeface="Arial" panose="020B0604020202020204" pitchFamily="34" charset="0"/>
              <a:buChar char="•"/>
            </a:pPr>
            <a:endParaRPr lang="zh-CN" altLang="en-US" b="0" i="0" dirty="0">
              <a:solidFill>
                <a:srgbClr val="40485B"/>
              </a:solidFill>
              <a:effectLst/>
              <a:latin typeface="-apple-system"/>
            </a:endParaRPr>
          </a:p>
          <a:p>
            <a:pPr algn="l">
              <a:buFont typeface="Arial" panose="020B0604020202020204" pitchFamily="34" charset="0"/>
              <a:buChar char="•"/>
            </a:pPr>
            <a:r>
              <a:rPr lang="zh-CN" altLang="en-US" b="0" i="0" dirty="0">
                <a:solidFill>
                  <a:srgbClr val="40485B"/>
                </a:solidFill>
                <a:effectLst/>
                <a:latin typeface="-apple-system"/>
              </a:rPr>
              <a:t> 支持人脸识别，目标检测</a:t>
            </a:r>
            <a:r>
              <a:rPr lang="en-US" altLang="zh-CN" b="0" i="0" dirty="0">
                <a:solidFill>
                  <a:srgbClr val="40485B"/>
                </a:solidFill>
                <a:effectLst/>
                <a:latin typeface="-apple-system"/>
              </a:rPr>
              <a:t>(</a:t>
            </a:r>
            <a:r>
              <a:rPr lang="zh-CN" altLang="en-US" b="0" i="0" dirty="0">
                <a:solidFill>
                  <a:srgbClr val="40485B"/>
                </a:solidFill>
                <a:effectLst/>
                <a:latin typeface="-apple-system"/>
              </a:rPr>
              <a:t>检测到人的脸、身体</a:t>
            </a:r>
            <a:r>
              <a:rPr lang="en-US" altLang="zh-CN" b="0" i="0" dirty="0">
                <a:solidFill>
                  <a:srgbClr val="40485B"/>
                </a:solidFill>
                <a:effectLst/>
                <a:latin typeface="-apple-system"/>
              </a:rPr>
              <a:t>)</a:t>
            </a:r>
            <a:r>
              <a:rPr lang="zh-CN" altLang="en-US" b="0" i="0" dirty="0">
                <a:solidFill>
                  <a:srgbClr val="40485B"/>
                </a:solidFill>
                <a:effectLst/>
                <a:latin typeface="-apple-system"/>
              </a:rPr>
              <a:t>， 姿态估计（对人体姿态进行详细估计）的</a:t>
            </a:r>
            <a:r>
              <a:rPr lang="en-US" altLang="zh-CN" b="0" i="0" dirty="0">
                <a:solidFill>
                  <a:srgbClr val="40485B"/>
                </a:solidFill>
                <a:effectLst/>
                <a:latin typeface="-apple-system"/>
              </a:rPr>
              <a:t>AI</a:t>
            </a:r>
            <a:r>
              <a:rPr lang="zh-CN" altLang="en-US" b="0" i="0" dirty="0">
                <a:solidFill>
                  <a:srgbClr val="40485B"/>
                </a:solidFill>
                <a:effectLst/>
                <a:latin typeface="-apple-system"/>
              </a:rPr>
              <a:t>网络结构模型。</a:t>
            </a:r>
          </a:p>
        </p:txBody>
      </p:sp>
      <p:sp>
        <p:nvSpPr>
          <p:cNvPr id="23" name="文本框 22"/>
          <p:cNvSpPr txBox="1"/>
          <p:nvPr/>
        </p:nvSpPr>
        <p:spPr>
          <a:xfrm>
            <a:off x="3412799" y="3574007"/>
            <a:ext cx="7701606" cy="923330"/>
          </a:xfrm>
          <a:prstGeom prst="rect">
            <a:avLst/>
          </a:prstGeom>
          <a:noFill/>
        </p:spPr>
        <p:txBody>
          <a:bodyPr wrap="square">
            <a:spAutoFit/>
          </a:bodyPr>
          <a:lstStyle/>
          <a:p>
            <a:pPr>
              <a:buFont typeface="Arial" panose="020B0604020202020204" pitchFamily="34" charset="0"/>
              <a:buChar char="•"/>
            </a:pPr>
            <a:r>
              <a:rPr lang="en-US" altLang="zh-CN" b="0" i="0" dirty="0">
                <a:solidFill>
                  <a:srgbClr val="40485B"/>
                </a:solidFill>
                <a:effectLst/>
                <a:latin typeface="-apple-system"/>
              </a:rPr>
              <a:t> </a:t>
            </a:r>
            <a:r>
              <a:rPr lang="zh-CN" altLang="en-US" dirty="0">
                <a:solidFill>
                  <a:srgbClr val="40485B"/>
                </a:solidFill>
                <a:latin typeface="-apple-system"/>
              </a:rPr>
              <a:t> 涉及流程：</a:t>
            </a:r>
            <a:r>
              <a:rPr lang="en-US" altLang="zh-CN" dirty="0">
                <a:solidFill>
                  <a:srgbClr val="40485B"/>
                </a:solidFill>
                <a:latin typeface="-apple-system"/>
              </a:rPr>
              <a:t>AI</a:t>
            </a:r>
            <a:r>
              <a:rPr lang="zh-CN" altLang="en-US" dirty="0">
                <a:solidFill>
                  <a:srgbClr val="40485B"/>
                </a:solidFill>
                <a:latin typeface="-apple-system"/>
              </a:rPr>
              <a:t>模型训练，</a:t>
            </a:r>
            <a:r>
              <a:rPr lang="en-US" altLang="zh-CN" dirty="0">
                <a:solidFill>
                  <a:srgbClr val="40485B"/>
                </a:solidFill>
                <a:latin typeface="-apple-system"/>
              </a:rPr>
              <a:t>AI</a:t>
            </a:r>
            <a:r>
              <a:rPr lang="zh-CN" altLang="en-US" dirty="0">
                <a:solidFill>
                  <a:srgbClr val="40485B"/>
                </a:solidFill>
                <a:latin typeface="-apple-system"/>
              </a:rPr>
              <a:t>算子模型转换、</a:t>
            </a:r>
            <a:r>
              <a:rPr lang="en-US" altLang="zh-CN" dirty="0">
                <a:solidFill>
                  <a:srgbClr val="40485B"/>
                </a:solidFill>
                <a:latin typeface="-apple-system"/>
              </a:rPr>
              <a:t>AI</a:t>
            </a:r>
            <a:r>
              <a:rPr lang="zh-CN" altLang="en-US" dirty="0">
                <a:solidFill>
                  <a:srgbClr val="40485B"/>
                </a:solidFill>
                <a:latin typeface="-apple-system"/>
              </a:rPr>
              <a:t>模型</a:t>
            </a:r>
            <a:r>
              <a:rPr lang="en-US" altLang="zh-CN" dirty="0">
                <a:solidFill>
                  <a:srgbClr val="40485B"/>
                </a:solidFill>
                <a:latin typeface="-apple-system"/>
              </a:rPr>
              <a:t>C++</a:t>
            </a:r>
            <a:r>
              <a:rPr lang="zh-CN" altLang="en-US" dirty="0">
                <a:solidFill>
                  <a:srgbClr val="40485B"/>
                </a:solidFill>
                <a:latin typeface="-apple-system"/>
              </a:rPr>
              <a:t>重写、</a:t>
            </a:r>
            <a:r>
              <a:rPr lang="en-US" altLang="zh-CN" dirty="0" err="1">
                <a:solidFill>
                  <a:srgbClr val="40485B"/>
                </a:solidFill>
                <a:latin typeface="-apple-system"/>
              </a:rPr>
              <a:t>cpu</a:t>
            </a:r>
            <a:r>
              <a:rPr lang="zh-CN" altLang="en-US" dirty="0">
                <a:solidFill>
                  <a:srgbClr val="40485B"/>
                </a:solidFill>
                <a:latin typeface="-apple-system"/>
              </a:rPr>
              <a:t>性能</a:t>
            </a:r>
            <a:r>
              <a:rPr lang="en-US" altLang="zh-CN" dirty="0">
                <a:solidFill>
                  <a:srgbClr val="40485B"/>
                </a:solidFill>
                <a:latin typeface="-apple-system"/>
              </a:rPr>
              <a:t>profiling</a:t>
            </a:r>
            <a:r>
              <a:rPr lang="zh-CN" altLang="en-US" dirty="0">
                <a:solidFill>
                  <a:srgbClr val="40485B"/>
                </a:solidFill>
                <a:latin typeface="-apple-system"/>
              </a:rPr>
              <a:t>、摄像头调用分析、</a:t>
            </a:r>
            <a:r>
              <a:rPr lang="en-US" altLang="zh-CN" dirty="0">
                <a:solidFill>
                  <a:srgbClr val="40485B"/>
                </a:solidFill>
                <a:latin typeface="-apple-system"/>
              </a:rPr>
              <a:t>C++</a:t>
            </a:r>
            <a:r>
              <a:rPr lang="zh-CN" altLang="en-US" dirty="0">
                <a:solidFill>
                  <a:srgbClr val="40485B"/>
                </a:solidFill>
                <a:latin typeface="-apple-system"/>
              </a:rPr>
              <a:t>运动逻辑判断编写、</a:t>
            </a:r>
            <a:r>
              <a:rPr lang="en-US" altLang="zh-CN" dirty="0">
                <a:solidFill>
                  <a:srgbClr val="40485B"/>
                </a:solidFill>
                <a:latin typeface="-apple-system"/>
              </a:rPr>
              <a:t> C++ </a:t>
            </a:r>
            <a:r>
              <a:rPr lang="zh-CN" altLang="en-US" dirty="0">
                <a:solidFill>
                  <a:srgbClr val="40485B"/>
                </a:solidFill>
                <a:latin typeface="-apple-system"/>
              </a:rPr>
              <a:t>编写</a:t>
            </a:r>
            <a:r>
              <a:rPr lang="en-US" altLang="zh-CN" dirty="0">
                <a:solidFill>
                  <a:srgbClr val="40485B"/>
                </a:solidFill>
                <a:latin typeface="-apple-system"/>
              </a:rPr>
              <a:t>JNI</a:t>
            </a:r>
            <a:r>
              <a:rPr lang="zh-CN" altLang="en-US" dirty="0">
                <a:solidFill>
                  <a:srgbClr val="40485B"/>
                </a:solidFill>
                <a:latin typeface="-apple-system"/>
              </a:rPr>
              <a:t>暴露给</a:t>
            </a:r>
            <a:r>
              <a:rPr lang="en-US" altLang="zh-CN" dirty="0">
                <a:solidFill>
                  <a:srgbClr val="40485B"/>
                </a:solidFill>
                <a:latin typeface="-apple-system"/>
              </a:rPr>
              <a:t>Java</a:t>
            </a:r>
            <a:r>
              <a:rPr lang="zh-CN" altLang="en-US" dirty="0">
                <a:solidFill>
                  <a:srgbClr val="40485B"/>
                </a:solidFill>
                <a:latin typeface="-apple-system"/>
              </a:rPr>
              <a:t>端接口</a:t>
            </a:r>
            <a:r>
              <a:rPr lang="en-US" altLang="zh-CN" dirty="0">
                <a:solidFill>
                  <a:srgbClr val="40485B"/>
                </a:solidFill>
                <a:latin typeface="-apple-system"/>
              </a:rPr>
              <a:t>API</a:t>
            </a:r>
            <a:r>
              <a:rPr lang="zh-CN" altLang="en-US" dirty="0">
                <a:solidFill>
                  <a:srgbClr val="40485B"/>
                </a:solidFill>
                <a:latin typeface="-apple-system"/>
              </a:rPr>
              <a:t>与</a:t>
            </a:r>
            <a:r>
              <a:rPr lang="en-US" altLang="zh-CN" dirty="0">
                <a:solidFill>
                  <a:srgbClr val="40485B"/>
                </a:solidFill>
                <a:latin typeface="-apple-system"/>
              </a:rPr>
              <a:t>Java</a:t>
            </a:r>
            <a:r>
              <a:rPr lang="zh-CN" altLang="en-US" dirty="0">
                <a:solidFill>
                  <a:srgbClr val="40485B"/>
                </a:solidFill>
                <a:latin typeface="-apple-system"/>
              </a:rPr>
              <a:t>交互</a:t>
            </a:r>
            <a:endParaRPr lang="zh-CN" altLang="en-US" b="0" i="0" dirty="0">
              <a:solidFill>
                <a:srgbClr val="40485B"/>
              </a:solidFill>
              <a:effectLst/>
              <a:latin typeface="-apple-system"/>
            </a:endParaRPr>
          </a:p>
        </p:txBody>
      </p:sp>
      <p:sp>
        <p:nvSpPr>
          <p:cNvPr id="24" name="文本框 23"/>
          <p:cNvSpPr txBox="1"/>
          <p:nvPr/>
        </p:nvSpPr>
        <p:spPr>
          <a:xfrm>
            <a:off x="3821906" y="5000625"/>
            <a:ext cx="7701606" cy="923330"/>
          </a:xfrm>
          <a:prstGeom prst="rect">
            <a:avLst/>
          </a:prstGeom>
          <a:noFill/>
        </p:spPr>
        <p:txBody>
          <a:bodyPr wrap="square" rtlCol="0">
            <a:spAutoFit/>
          </a:bodyPr>
          <a:lstStyle/>
          <a:p>
            <a:r>
              <a:rPr lang="zh-CN" altLang="en-US" i="1" dirty="0"/>
              <a:t>由于</a:t>
            </a:r>
            <a:r>
              <a:rPr lang="en-US" altLang="zh-CN" i="1" dirty="0"/>
              <a:t>AI</a:t>
            </a:r>
            <a:r>
              <a:rPr lang="zh-CN" altLang="en-US" i="1" dirty="0"/>
              <a:t>模型训练算是最轻松的一步，选好对应模型后就是传统的跑个脚本就行了，此处我们也是基于一些预训练好的模型，在此基础上简单</a:t>
            </a:r>
            <a:r>
              <a:rPr lang="en-US" altLang="zh-CN" i="1" dirty="0"/>
              <a:t>finetune</a:t>
            </a:r>
            <a:r>
              <a:rPr lang="zh-CN" altLang="en-US" i="1" dirty="0"/>
              <a:t>一下，对于对应处理部分重写调优。此处篇幅原因不会展开。</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1211580" y="1636623"/>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74760" y="468566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98585" y="4225290"/>
            <a:ext cx="3266440" cy="461665"/>
          </a:xfrm>
          <a:prstGeom prst="rect">
            <a:avLst/>
          </a:prstGeom>
          <a:noFill/>
        </p:spPr>
        <p:txBody>
          <a:bodyPr wrap="square" rtlCol="0">
            <a:spAutoFit/>
          </a:bodyPr>
          <a:lstStyle/>
          <a:p>
            <a:r>
              <a:rPr lang="en-US" altLang="zh-CN" sz="2400" dirty="0">
                <a:latin typeface="Novecento wide Bold" panose="00000805000000000000" charset="0"/>
                <a:cs typeface="Novecento wide Bold" panose="00000805000000000000" charset="0"/>
              </a:rPr>
              <a:t>AI</a:t>
            </a:r>
            <a:r>
              <a:rPr lang="zh-CN" altLang="en-US" sz="2400" dirty="0">
                <a:latin typeface="Novecento wide Bold" panose="00000805000000000000" charset="0"/>
                <a:cs typeface="Novecento wide Bold" panose="00000805000000000000" charset="0"/>
              </a:rPr>
              <a:t>模型高性能优化方案</a:t>
            </a:r>
            <a:endParaRPr lang="en-US" altLang="zh-CN" sz="2400" dirty="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矩形 33"/>
          <p:cNvSpPr/>
          <p:nvPr/>
        </p:nvSpPr>
        <p:spPr>
          <a:xfrm>
            <a:off x="8296275" y="429768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cxnSp>
        <p:nvCxnSpPr>
          <p:cNvPr id="89" name="直接连接符 88"/>
          <p:cNvCxnSpPr/>
          <p:nvPr/>
        </p:nvCxnSpPr>
        <p:spPr>
          <a:xfrm>
            <a:off x="926983" y="1386028"/>
            <a:ext cx="103356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9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245" t="1957" r="3294" b="22803"/>
          <a:stretch>
            <a:fillRect/>
          </a:stretch>
        </p:blipFill>
        <p:spPr bwMode="auto">
          <a:xfrm>
            <a:off x="9655815" y="1711555"/>
            <a:ext cx="1985135" cy="1642681"/>
          </a:xfrm>
          <a:prstGeom prst="rect">
            <a:avLst/>
          </a:prstGeom>
          <a:noFill/>
          <a:extLst>
            <a:ext uri="{909E8E84-426E-40DD-AFC4-6F175D3DCCD1}">
              <a14:hiddenFill xmlns:a14="http://schemas.microsoft.com/office/drawing/2010/main">
                <a:solidFill>
                  <a:srgbClr val="FFFFFF"/>
                </a:solidFill>
              </a14:hiddenFill>
            </a:ext>
          </a:extLst>
        </p:spPr>
      </p:pic>
      <p:sp>
        <p:nvSpPr>
          <p:cNvPr id="91" name="文本框 90"/>
          <p:cNvSpPr txBox="1"/>
          <p:nvPr/>
        </p:nvSpPr>
        <p:spPr>
          <a:xfrm>
            <a:off x="861408" y="187973"/>
            <a:ext cx="6692409" cy="1077218"/>
          </a:xfrm>
          <a:prstGeom prst="rect">
            <a:avLst/>
          </a:prstGeom>
          <a:noFill/>
        </p:spPr>
        <p:txBody>
          <a:bodyPr wrap="none" rtlCol="0">
            <a:spAutoFit/>
          </a:bodyPr>
          <a:lstStyle/>
          <a:p>
            <a:r>
              <a:rPr lang="zh-CN" altLang="en-US" sz="3200" dirty="0">
                <a:solidFill>
                  <a:schemeClr val="accent1">
                    <a:lumMod val="60000"/>
                    <a:lumOff val="40000"/>
                  </a:schemeClr>
                </a:solidFill>
              </a:rPr>
              <a:t>选择合适的算法</a:t>
            </a:r>
            <a:r>
              <a:rPr lang="en-US" altLang="zh-CN" sz="3200" dirty="0">
                <a:solidFill>
                  <a:schemeClr val="accent1">
                    <a:lumMod val="60000"/>
                    <a:lumOff val="40000"/>
                  </a:schemeClr>
                </a:solidFill>
              </a:rPr>
              <a:t>Model</a:t>
            </a:r>
          </a:p>
          <a:p>
            <a:r>
              <a:rPr lang="zh-CN" altLang="en-US" sz="3200" dirty="0">
                <a:solidFill>
                  <a:schemeClr val="accent1">
                    <a:lumMod val="60000"/>
                    <a:lumOff val="40000"/>
                  </a:schemeClr>
                </a:solidFill>
              </a:rPr>
              <a:t>调研模型 </a:t>
            </a:r>
            <a:r>
              <a:rPr lang="en-US" altLang="zh-CN" sz="3200" dirty="0">
                <a:solidFill>
                  <a:schemeClr val="accent1">
                    <a:lumMod val="60000"/>
                    <a:lumOff val="40000"/>
                  </a:schemeClr>
                </a:solidFill>
              </a:rPr>
              <a:t>-&gt;</a:t>
            </a:r>
            <a:r>
              <a:rPr lang="zh-CN" altLang="en-US" sz="3200" dirty="0">
                <a:solidFill>
                  <a:schemeClr val="accent1">
                    <a:lumMod val="60000"/>
                    <a:lumOff val="40000"/>
                  </a:schemeClr>
                </a:solidFill>
              </a:rPr>
              <a:t>  调参 </a:t>
            </a:r>
            <a:r>
              <a:rPr lang="en-US" altLang="zh-CN" sz="3200" dirty="0">
                <a:solidFill>
                  <a:schemeClr val="accent1">
                    <a:lumMod val="60000"/>
                    <a:lumOff val="40000"/>
                  </a:schemeClr>
                </a:solidFill>
              </a:rPr>
              <a:t>-&gt; </a:t>
            </a:r>
            <a:r>
              <a:rPr lang="zh-CN" altLang="en-US" sz="3200" dirty="0">
                <a:solidFill>
                  <a:schemeClr val="accent1">
                    <a:lumMod val="60000"/>
                    <a:lumOff val="40000"/>
                  </a:schemeClr>
                </a:solidFill>
              </a:rPr>
              <a:t>实验 </a:t>
            </a:r>
            <a:r>
              <a:rPr lang="en-US" altLang="zh-CN" sz="3200" dirty="0">
                <a:solidFill>
                  <a:schemeClr val="accent1">
                    <a:lumMod val="60000"/>
                    <a:lumOff val="40000"/>
                  </a:schemeClr>
                </a:solidFill>
              </a:rPr>
              <a:t>Then</a:t>
            </a:r>
            <a:r>
              <a:rPr lang="zh-CN" altLang="en-US" sz="3200" dirty="0">
                <a:solidFill>
                  <a:schemeClr val="accent1">
                    <a:lumMod val="60000"/>
                    <a:lumOff val="40000"/>
                  </a:schemeClr>
                </a:solidFill>
              </a:rPr>
              <a:t> </a:t>
            </a:r>
            <a:r>
              <a:rPr lang="en-US" altLang="zh-CN" sz="3200" dirty="0">
                <a:solidFill>
                  <a:schemeClr val="accent1">
                    <a:lumMod val="60000"/>
                    <a:lumOff val="40000"/>
                  </a:schemeClr>
                </a:solidFill>
              </a:rPr>
              <a:t>LOOP..</a:t>
            </a:r>
            <a:endParaRPr lang="zh-CN" altLang="en-US" sz="3200" dirty="0">
              <a:solidFill>
                <a:schemeClr val="accent1">
                  <a:lumMod val="60000"/>
                  <a:lumOff val="40000"/>
                </a:schemeClr>
              </a:solidFill>
            </a:endParaRPr>
          </a:p>
        </p:txBody>
      </p:sp>
      <p:grpSp>
        <p:nvGrpSpPr>
          <p:cNvPr id="92" name="组合 91"/>
          <p:cNvGrpSpPr/>
          <p:nvPr/>
        </p:nvGrpSpPr>
        <p:grpSpPr>
          <a:xfrm>
            <a:off x="7270100" y="1815205"/>
            <a:ext cx="4646687" cy="4740971"/>
            <a:chOff x="6358009" y="1825624"/>
            <a:chExt cx="5287891" cy="4841876"/>
          </a:xfrm>
        </p:grpSpPr>
        <p:sp>
          <p:nvSpPr>
            <p:cNvPr id="93" name="内容占位符 5"/>
            <p:cNvSpPr txBox="1"/>
            <p:nvPr/>
          </p:nvSpPr>
          <p:spPr>
            <a:xfrm>
              <a:off x="6388100" y="1825624"/>
              <a:ext cx="5257800" cy="48418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70C0"/>
                </a:buClr>
                <a:buSzPct val="60000"/>
                <a:buNone/>
              </a:pPr>
              <a:r>
                <a:rPr lang="zh-CN" altLang="en-US" b="1" dirty="0">
                  <a:solidFill>
                    <a:srgbClr val="0070C0"/>
                  </a:solidFill>
                  <a:latin typeface="+mn-ea"/>
                </a:rPr>
                <a:t>数据增强</a:t>
              </a:r>
              <a:endParaRPr lang="en-US" altLang="zh-CN" sz="300" dirty="0">
                <a:solidFill>
                  <a:srgbClr val="0070C0"/>
                </a:solidFill>
                <a:latin typeface="+mn-ea"/>
              </a:endParaRPr>
            </a:p>
            <a:p>
              <a:pPr marL="0" indent="0" defTabSz="914400">
                <a:buClr>
                  <a:srgbClr val="0070C0"/>
                </a:buClr>
                <a:buSzPct val="60000"/>
                <a:buNone/>
                <a:defRPr/>
              </a:pPr>
              <a:endParaRPr lang="en-US" altLang="zh-CN" sz="135" dirty="0">
                <a:solidFill>
                  <a:prstClr val="black"/>
                </a:solidFill>
                <a:latin typeface="微软雅黑" panose="020B0503020204020204" pitchFamily="34" charset="-122"/>
                <a:ea typeface="微软雅黑" panose="020B0503020204020204" pitchFamily="34" charset="-122"/>
              </a:endParaRPr>
            </a:p>
            <a:p>
              <a:pPr>
                <a:buClr>
                  <a:srgbClr val="0070C0"/>
                </a:buClr>
                <a:buSzPct val="60000"/>
                <a:buFont typeface="Wingdings" panose="05000000000000000000" pitchFamily="2" charset="2"/>
                <a:buChar char="n"/>
                <a:defRPr/>
              </a:pPr>
              <a:r>
                <a:rPr lang="zh-CN" altLang="en-US" sz="1800" b="1" dirty="0">
                  <a:latin typeface="+mn-ea"/>
                </a:rPr>
                <a:t>扰动（</a:t>
              </a:r>
              <a:r>
                <a:rPr lang="en-US" altLang="zh-CN" sz="1800" b="1" dirty="0">
                  <a:latin typeface="+mn-ea"/>
                </a:rPr>
                <a:t>Jittering</a:t>
              </a:r>
              <a:r>
                <a:rPr lang="zh-CN" altLang="en-US" sz="1800" b="1" dirty="0">
                  <a:latin typeface="+mn-ea"/>
                </a:rPr>
                <a:t>）</a:t>
              </a:r>
            </a:p>
            <a:p>
              <a:pPr>
                <a:buClr>
                  <a:srgbClr val="0070C0"/>
                </a:buClr>
                <a:buSzPct val="60000"/>
                <a:buFont typeface="Wingdings" panose="05000000000000000000" pitchFamily="2" charset="2"/>
                <a:buChar char="n"/>
                <a:defRPr/>
              </a:pPr>
              <a:r>
                <a:rPr lang="zh-CN" altLang="en-US" sz="1800" b="1" dirty="0">
                  <a:latin typeface="+mn-ea"/>
                </a:rPr>
                <a:t>缩放（</a:t>
              </a:r>
              <a:r>
                <a:rPr lang="en-US" altLang="zh-CN" sz="1800" b="1" dirty="0">
                  <a:latin typeface="+mn-ea"/>
                </a:rPr>
                <a:t>Scaling</a:t>
              </a:r>
              <a:r>
                <a:rPr lang="zh-CN" altLang="en-US" sz="1800" b="1" dirty="0">
                  <a:latin typeface="+mn-ea"/>
                </a:rPr>
                <a:t>）</a:t>
              </a:r>
            </a:p>
            <a:p>
              <a:pPr>
                <a:buClr>
                  <a:srgbClr val="0070C0"/>
                </a:buClr>
                <a:buSzPct val="60000"/>
                <a:buFont typeface="Wingdings" panose="05000000000000000000" pitchFamily="2" charset="2"/>
                <a:buChar char="n"/>
                <a:defRPr/>
              </a:pPr>
              <a:r>
                <a:rPr lang="zh-CN" altLang="en-US" sz="1800" b="1" dirty="0">
                  <a:latin typeface="+mn-ea"/>
                </a:rPr>
                <a:t>裁剪（</a:t>
              </a:r>
              <a:r>
                <a:rPr lang="en-US" altLang="zh-CN" sz="1800" b="1" dirty="0">
                  <a:latin typeface="+mn-ea"/>
                </a:rPr>
                <a:t>Cropping</a:t>
              </a:r>
              <a:r>
                <a:rPr lang="zh-CN" altLang="en-US" sz="1800" b="1" dirty="0">
                  <a:latin typeface="+mn-ea"/>
                </a:rPr>
                <a:t>）</a:t>
              </a:r>
              <a:endParaRPr lang="en-US" altLang="zh-CN" sz="1800" b="1" dirty="0">
                <a:latin typeface="+mn-ea"/>
              </a:endParaRPr>
            </a:p>
            <a:p>
              <a:pPr>
                <a:buClr>
                  <a:srgbClr val="0070C0"/>
                </a:buClr>
                <a:buSzPct val="60000"/>
                <a:buFont typeface="Wingdings" panose="05000000000000000000" pitchFamily="2" charset="2"/>
                <a:buChar char="n"/>
                <a:defRPr/>
              </a:pPr>
              <a:r>
                <a:rPr lang="zh-CN" altLang="en-US" sz="1800" b="1" dirty="0">
                  <a:latin typeface="+mn-ea"/>
                </a:rPr>
                <a:t>旋转   </a:t>
              </a:r>
              <a:r>
                <a:rPr lang="en-US" altLang="zh-CN" sz="1800" b="1" dirty="0">
                  <a:latin typeface="+mn-ea"/>
                </a:rPr>
                <a:t>(rotating)</a:t>
              </a:r>
            </a:p>
            <a:p>
              <a:pPr marL="228600" indent="-228600" defTabSz="914400">
                <a:buClr>
                  <a:srgbClr val="0070C0"/>
                </a:buClr>
                <a:buSzPct val="60000"/>
                <a:buFont typeface="Wingdings" panose="05000000000000000000" pitchFamily="2" charset="2"/>
                <a:buChar char="n"/>
                <a:defRPr/>
              </a:pPr>
              <a:endParaRPr lang="en-US" altLang="zh-CN" sz="2000" dirty="0">
                <a:solidFill>
                  <a:prstClr val="black"/>
                </a:solidFill>
                <a:latin typeface="微软雅黑" panose="020B0503020204020204" pitchFamily="34" charset="-122"/>
                <a:ea typeface="微软雅黑" panose="020B0503020204020204" pitchFamily="34" charset="-122"/>
              </a:endParaRPr>
            </a:p>
            <a:p>
              <a:pPr marL="228600" indent="-228600" defTabSz="914400">
                <a:buClr>
                  <a:srgbClr val="0070C0"/>
                </a:buClr>
                <a:buSzPct val="60000"/>
                <a:buFont typeface="Wingdings" panose="05000000000000000000" pitchFamily="2" charset="2"/>
                <a:buChar char="n"/>
                <a:defRPr/>
              </a:pPr>
              <a:endParaRPr lang="en-US" altLang="zh-CN" sz="2000" dirty="0">
                <a:solidFill>
                  <a:prstClr val="black"/>
                </a:solidFill>
                <a:latin typeface="微软雅黑" panose="020B0503020204020204" pitchFamily="34" charset="-122"/>
                <a:ea typeface="微软雅黑" panose="020B0503020204020204" pitchFamily="34" charset="-122"/>
              </a:endParaRPr>
            </a:p>
            <a:p>
              <a:pPr marL="228600" indent="-228600" defTabSz="914400">
                <a:buClr>
                  <a:srgbClr val="0070C0"/>
                </a:buClr>
                <a:buSzPct val="60000"/>
                <a:buFont typeface="Wingdings" panose="05000000000000000000" pitchFamily="2" charset="2"/>
                <a:buChar char="n"/>
                <a:defRPr/>
              </a:pPr>
              <a:endParaRPr lang="en-US" altLang="zh-CN" dirty="0"/>
            </a:p>
            <a:p>
              <a:endParaRPr lang="en-US" altLang="zh-CN" dirty="0"/>
            </a:p>
            <a:p>
              <a:pPr marL="0" indent="0">
                <a:buClr>
                  <a:srgbClr val="0070C0"/>
                </a:buClr>
                <a:buSzPct val="60000"/>
                <a:buNone/>
              </a:pPr>
              <a:r>
                <a:rPr lang="zh-CN" altLang="en-US" b="1" dirty="0">
                  <a:solidFill>
                    <a:srgbClr val="0070C0"/>
                  </a:solidFill>
                </a:rPr>
                <a:t>模型融合</a:t>
              </a:r>
              <a:endParaRPr lang="en-US" altLang="zh-CN" b="1" dirty="0">
                <a:solidFill>
                  <a:srgbClr val="0070C0"/>
                </a:solidFill>
              </a:endParaRPr>
            </a:p>
            <a:p>
              <a:pPr marL="0" indent="0">
                <a:buClr>
                  <a:srgbClr val="0070C0"/>
                </a:buClr>
                <a:buSzPct val="60000"/>
                <a:buNone/>
              </a:pPr>
              <a:endParaRPr lang="en-US" altLang="zh-CN" sz="300" dirty="0">
                <a:solidFill>
                  <a:srgbClr val="0070C0"/>
                </a:solidFill>
                <a:latin typeface="+mn-ea"/>
              </a:endParaRPr>
            </a:p>
            <a:p>
              <a:pPr marL="0" indent="0">
                <a:buClr>
                  <a:srgbClr val="0070C0"/>
                </a:buClr>
                <a:buSzPct val="60000"/>
                <a:buNone/>
              </a:pPr>
              <a:r>
                <a:rPr lang="zh-CN" altLang="en-US" b="1" dirty="0">
                  <a:solidFill>
                    <a:srgbClr val="0070C0"/>
                  </a:solidFill>
                </a:rPr>
                <a:t>调参</a:t>
              </a:r>
              <a:endParaRPr lang="en-US" altLang="zh-CN" b="1" dirty="0">
                <a:solidFill>
                  <a:srgbClr val="0070C0"/>
                </a:solidFill>
              </a:endParaRPr>
            </a:p>
          </p:txBody>
        </p:sp>
        <p:pic>
          <p:nvPicPr>
            <p:cNvPr id="94" name="Picture 2" descr="DA_examples"/>
            <p:cNvPicPr>
              <a:picLocks noChangeAspect="1" noChangeArrowheads="1"/>
            </p:cNvPicPr>
            <p:nvPr/>
          </p:nvPicPr>
          <p:blipFill rotWithShape="1">
            <a:blip r:embed="rId4">
              <a:extLst>
                <a:ext uri="{28A0092B-C50C-407E-A947-70E740481C1C}">
                  <a14:useLocalDpi xmlns:a14="http://schemas.microsoft.com/office/drawing/2010/main" val="0"/>
                </a:ext>
              </a:extLst>
            </a:blip>
            <a:srcRect t="18257" r="37583" b="18716"/>
            <a:stretch>
              <a:fillRect/>
            </a:stretch>
          </p:blipFill>
          <p:spPr bwMode="auto">
            <a:xfrm>
              <a:off x="6358009" y="3731076"/>
              <a:ext cx="5257800" cy="1637950"/>
            </a:xfrm>
            <a:prstGeom prst="rect">
              <a:avLst/>
            </a:prstGeom>
            <a:noFill/>
            <a:extLst>
              <a:ext uri="{909E8E84-426E-40DD-AFC4-6F175D3DCCD1}">
                <a14:hiddenFill xmlns:a14="http://schemas.microsoft.com/office/drawing/2010/main">
                  <a:solidFill>
                    <a:srgbClr val="FFFFFF"/>
                  </a:solidFill>
                </a14:hiddenFill>
              </a:ext>
            </a:extLst>
          </p:spPr>
        </p:pic>
      </p:grpSp>
      <p:pic>
        <p:nvPicPr>
          <p:cNvPr id="95" name="图片 94"/>
          <p:cNvPicPr>
            <a:picLocks noChangeAspect="1"/>
          </p:cNvPicPr>
          <p:nvPr/>
        </p:nvPicPr>
        <p:blipFill>
          <a:blip r:embed="rId5"/>
          <a:stretch>
            <a:fillRect/>
          </a:stretch>
        </p:blipFill>
        <p:spPr>
          <a:xfrm>
            <a:off x="221264" y="1485403"/>
            <a:ext cx="3290031" cy="1642683"/>
          </a:xfrm>
          <a:prstGeom prst="rect">
            <a:avLst/>
          </a:prstGeom>
        </p:spPr>
      </p:pic>
      <p:cxnSp>
        <p:nvCxnSpPr>
          <p:cNvPr id="96" name="直接连接符 95"/>
          <p:cNvCxnSpPr/>
          <p:nvPr/>
        </p:nvCxnSpPr>
        <p:spPr>
          <a:xfrm>
            <a:off x="266394" y="1510661"/>
            <a:ext cx="3074473" cy="1430416"/>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275219" y="1569674"/>
            <a:ext cx="3074473" cy="1353659"/>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图片 97"/>
          <p:cNvPicPr>
            <a:picLocks noChangeAspect="1"/>
          </p:cNvPicPr>
          <p:nvPr/>
        </p:nvPicPr>
        <p:blipFill>
          <a:blip r:embed="rId6"/>
          <a:stretch>
            <a:fillRect/>
          </a:stretch>
        </p:blipFill>
        <p:spPr>
          <a:xfrm>
            <a:off x="3398739" y="1524899"/>
            <a:ext cx="3519472" cy="1408963"/>
          </a:xfrm>
          <a:prstGeom prst="rect">
            <a:avLst/>
          </a:prstGeom>
        </p:spPr>
      </p:pic>
      <p:cxnSp>
        <p:nvCxnSpPr>
          <p:cNvPr id="99" name="直接连接符 98"/>
          <p:cNvCxnSpPr/>
          <p:nvPr/>
        </p:nvCxnSpPr>
        <p:spPr>
          <a:xfrm>
            <a:off x="3675667" y="1451916"/>
            <a:ext cx="2864217" cy="1513335"/>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3675667" y="1457164"/>
            <a:ext cx="2864217" cy="1432127"/>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1" name="图片 100"/>
          <p:cNvPicPr>
            <a:picLocks noChangeAspect="1"/>
          </p:cNvPicPr>
          <p:nvPr/>
        </p:nvPicPr>
        <p:blipFill>
          <a:blip r:embed="rId7"/>
          <a:stretch>
            <a:fillRect/>
          </a:stretch>
        </p:blipFill>
        <p:spPr>
          <a:xfrm>
            <a:off x="51607" y="3128086"/>
            <a:ext cx="3521692" cy="1546109"/>
          </a:xfrm>
          <a:prstGeom prst="rect">
            <a:avLst/>
          </a:prstGeom>
        </p:spPr>
      </p:pic>
      <p:pic>
        <p:nvPicPr>
          <p:cNvPr id="102" name="图片 101"/>
          <p:cNvPicPr>
            <a:picLocks noChangeAspect="1"/>
          </p:cNvPicPr>
          <p:nvPr/>
        </p:nvPicPr>
        <p:blipFill>
          <a:blip r:embed="rId8"/>
          <a:stretch>
            <a:fillRect/>
          </a:stretch>
        </p:blipFill>
        <p:spPr>
          <a:xfrm>
            <a:off x="3622454" y="3079798"/>
            <a:ext cx="3465449" cy="1642683"/>
          </a:xfrm>
          <a:prstGeom prst="rect">
            <a:avLst/>
          </a:prstGeom>
        </p:spPr>
      </p:pic>
      <p:grpSp>
        <p:nvGrpSpPr>
          <p:cNvPr id="103" name="组合 102"/>
          <p:cNvGrpSpPr/>
          <p:nvPr/>
        </p:nvGrpSpPr>
        <p:grpSpPr>
          <a:xfrm>
            <a:off x="434670" y="3168015"/>
            <a:ext cx="2864217" cy="1513335"/>
            <a:chOff x="275217" y="1564711"/>
            <a:chExt cx="3182123" cy="1673011"/>
          </a:xfrm>
        </p:grpSpPr>
        <p:cxnSp>
          <p:nvCxnSpPr>
            <p:cNvPr id="104" name="直接连接符 103"/>
            <p:cNvCxnSpPr/>
            <p:nvPr/>
          </p:nvCxnSpPr>
          <p:spPr>
            <a:xfrm>
              <a:off x="275217" y="1564711"/>
              <a:ext cx="3182123" cy="1673011"/>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275217" y="1570512"/>
              <a:ext cx="3182123" cy="1583235"/>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3835859" y="3144472"/>
            <a:ext cx="2864217" cy="1513335"/>
            <a:chOff x="275217" y="1564711"/>
            <a:chExt cx="3182123" cy="1673011"/>
          </a:xfrm>
        </p:grpSpPr>
        <p:cxnSp>
          <p:nvCxnSpPr>
            <p:cNvPr id="107" name="直接连接符 106"/>
            <p:cNvCxnSpPr/>
            <p:nvPr/>
          </p:nvCxnSpPr>
          <p:spPr>
            <a:xfrm>
              <a:off x="275217" y="1564711"/>
              <a:ext cx="3182123" cy="1673011"/>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275217" y="1570512"/>
              <a:ext cx="3182123" cy="1583235"/>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9" name="矩形 108"/>
          <p:cNvSpPr/>
          <p:nvPr/>
        </p:nvSpPr>
        <p:spPr>
          <a:xfrm>
            <a:off x="2384441" y="1803574"/>
            <a:ext cx="2441694" cy="769441"/>
          </a:xfrm>
          <a:prstGeom prst="rect">
            <a:avLst/>
          </a:prstGeom>
          <a:noFill/>
        </p:spPr>
        <p:txBody>
          <a:bodyPr wrap="none" lIns="91440" tIns="45720" rIns="91440" bIns="45720">
            <a:spAutoFit/>
          </a:bodyPr>
          <a:lstStyle/>
          <a:p>
            <a:pPr algn="ctr"/>
            <a:r>
              <a:rPr lang="zh-CN" altLang="en-US" sz="4400" b="1" dirty="0">
                <a:ln w="9525">
                  <a:solidFill>
                    <a:schemeClr val="bg1"/>
                  </a:solidFill>
                  <a:prstDash val="solid"/>
                </a:ln>
                <a:solidFill>
                  <a:srgbClr val="FFFF00"/>
                </a:solidFill>
                <a:effectLst>
                  <a:outerShdw blurRad="12700" dist="38100" dir="2700000" algn="tl" rotWithShape="0">
                    <a:schemeClr val="bg1">
                      <a:lumMod val="50000"/>
                    </a:schemeClr>
                  </a:outerShdw>
                </a:effectLst>
              </a:rPr>
              <a:t>效果太差</a:t>
            </a:r>
            <a:endParaRPr lang="en-US" altLang="zh-CN" sz="4400" b="1" dirty="0">
              <a:ln w="9525">
                <a:solidFill>
                  <a:schemeClr val="bg1"/>
                </a:solidFill>
                <a:prstDash val="solid"/>
              </a:ln>
              <a:solidFill>
                <a:srgbClr val="FFFF00"/>
              </a:solidFill>
              <a:effectLst>
                <a:outerShdw blurRad="12700" dist="38100" dir="2700000" algn="tl" rotWithShape="0">
                  <a:schemeClr val="bg1">
                    <a:lumMod val="50000"/>
                  </a:schemeClr>
                </a:outerShdw>
              </a:effectLst>
            </a:endParaRPr>
          </a:p>
        </p:txBody>
      </p:sp>
      <p:pic>
        <p:nvPicPr>
          <p:cNvPr id="110" name="图片 109"/>
          <p:cNvPicPr>
            <a:picLocks noChangeAspect="1"/>
          </p:cNvPicPr>
          <p:nvPr/>
        </p:nvPicPr>
        <p:blipFill>
          <a:blip r:embed="rId9"/>
          <a:stretch>
            <a:fillRect/>
          </a:stretch>
        </p:blipFill>
        <p:spPr>
          <a:xfrm>
            <a:off x="174007" y="4878948"/>
            <a:ext cx="3372644" cy="1513335"/>
          </a:xfrm>
          <a:prstGeom prst="rect">
            <a:avLst/>
          </a:prstGeom>
        </p:spPr>
      </p:pic>
      <p:sp>
        <p:nvSpPr>
          <p:cNvPr id="111" name="文本框 110"/>
          <p:cNvSpPr txBox="1"/>
          <p:nvPr/>
        </p:nvSpPr>
        <p:spPr>
          <a:xfrm>
            <a:off x="626888" y="3447966"/>
            <a:ext cx="6097555" cy="769441"/>
          </a:xfrm>
          <a:prstGeom prst="rect">
            <a:avLst/>
          </a:prstGeom>
          <a:noFill/>
        </p:spPr>
        <p:txBody>
          <a:bodyPr wrap="square">
            <a:spAutoFit/>
          </a:bodyPr>
          <a:lstStyle/>
          <a:p>
            <a:pPr algn="ctr"/>
            <a:r>
              <a:rPr lang="zh-CN" altLang="en-US" sz="4400" b="1" dirty="0">
                <a:ln w="9525">
                  <a:solidFill>
                    <a:schemeClr val="bg1"/>
                  </a:solidFill>
                  <a:prstDash val="solid"/>
                </a:ln>
                <a:solidFill>
                  <a:srgbClr val="FFFF00"/>
                </a:solidFill>
                <a:effectLst>
                  <a:outerShdw blurRad="12700" dist="38100" dir="2700000" algn="tl" rotWithShape="0">
                    <a:schemeClr val="bg1">
                      <a:lumMod val="50000"/>
                    </a:schemeClr>
                  </a:outerShdw>
                </a:effectLst>
              </a:rPr>
              <a:t>速度太慢</a:t>
            </a:r>
            <a:endParaRPr lang="en-US" altLang="zh-CN" sz="4400" b="1" dirty="0">
              <a:ln w="9525">
                <a:solidFill>
                  <a:schemeClr val="bg1"/>
                </a:solidFill>
                <a:prstDash val="solid"/>
              </a:ln>
              <a:solidFill>
                <a:srgbClr val="FFFF00"/>
              </a:solidFill>
              <a:effectLst>
                <a:outerShdw blurRad="12700" dist="38100" dir="2700000" algn="tl" rotWithShape="0">
                  <a:schemeClr val="bg1">
                    <a:lumMod val="50000"/>
                  </a:schemeClr>
                </a:outerShdw>
              </a:effectLst>
            </a:endParaRPr>
          </a:p>
        </p:txBody>
      </p:sp>
      <p:pic>
        <p:nvPicPr>
          <p:cNvPr id="112" name="图片 111"/>
          <p:cNvPicPr>
            <a:picLocks noChangeAspect="1"/>
          </p:cNvPicPr>
          <p:nvPr/>
        </p:nvPicPr>
        <p:blipFill>
          <a:blip r:embed="rId10"/>
          <a:stretch>
            <a:fillRect/>
          </a:stretch>
        </p:blipFill>
        <p:spPr>
          <a:xfrm>
            <a:off x="3728848" y="4691331"/>
            <a:ext cx="3360904" cy="1746352"/>
          </a:xfrm>
          <a:prstGeom prst="rect">
            <a:avLst/>
          </a:prstGeom>
        </p:spPr>
      </p:pic>
      <p:grpSp>
        <p:nvGrpSpPr>
          <p:cNvPr id="113" name="组合 112"/>
          <p:cNvGrpSpPr/>
          <p:nvPr/>
        </p:nvGrpSpPr>
        <p:grpSpPr>
          <a:xfrm>
            <a:off x="380346" y="4844544"/>
            <a:ext cx="2864217" cy="1513335"/>
            <a:chOff x="275217" y="1564711"/>
            <a:chExt cx="3182123" cy="1673011"/>
          </a:xfrm>
        </p:grpSpPr>
        <p:cxnSp>
          <p:nvCxnSpPr>
            <p:cNvPr id="114" name="直接连接符 113"/>
            <p:cNvCxnSpPr/>
            <p:nvPr/>
          </p:nvCxnSpPr>
          <p:spPr>
            <a:xfrm>
              <a:off x="275217" y="1564711"/>
              <a:ext cx="3182123" cy="1673011"/>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275217" y="1570512"/>
              <a:ext cx="3182123" cy="1583235"/>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923068" y="4874456"/>
            <a:ext cx="2864217" cy="1513335"/>
            <a:chOff x="275217" y="1564711"/>
            <a:chExt cx="3182123" cy="1673011"/>
          </a:xfrm>
        </p:grpSpPr>
        <p:cxnSp>
          <p:nvCxnSpPr>
            <p:cNvPr id="117" name="直接连接符 116"/>
            <p:cNvCxnSpPr/>
            <p:nvPr/>
          </p:nvCxnSpPr>
          <p:spPr>
            <a:xfrm>
              <a:off x="275217" y="1564711"/>
              <a:ext cx="3182123" cy="1673011"/>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275217" y="1570512"/>
              <a:ext cx="3182123" cy="1583235"/>
            </a:xfrm>
            <a:prstGeom prst="line">
              <a:avLst/>
            </a:prstGeom>
            <a:ln w="666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9" name="文本框 118"/>
          <p:cNvSpPr txBox="1"/>
          <p:nvPr/>
        </p:nvSpPr>
        <p:spPr>
          <a:xfrm>
            <a:off x="650814" y="5246402"/>
            <a:ext cx="6097555" cy="769441"/>
          </a:xfrm>
          <a:prstGeom prst="rect">
            <a:avLst/>
          </a:prstGeom>
          <a:noFill/>
        </p:spPr>
        <p:txBody>
          <a:bodyPr wrap="square">
            <a:spAutoFit/>
          </a:bodyPr>
          <a:lstStyle/>
          <a:p>
            <a:pPr algn="ctr"/>
            <a:r>
              <a:rPr lang="en-US" altLang="zh-CN" sz="4400" b="1" dirty="0" err="1">
                <a:ln w="9525">
                  <a:solidFill>
                    <a:schemeClr val="bg1"/>
                  </a:solidFill>
                  <a:prstDash val="solid"/>
                </a:ln>
                <a:solidFill>
                  <a:srgbClr val="FFFF00"/>
                </a:solidFill>
                <a:effectLst>
                  <a:outerShdw blurRad="12700" dist="38100" dir="2700000" algn="tl" rotWithShape="0">
                    <a:schemeClr val="bg1">
                      <a:lumMod val="50000"/>
                    </a:schemeClr>
                  </a:outerShdw>
                </a:effectLst>
              </a:rPr>
              <a:t>emm</a:t>
            </a:r>
            <a:r>
              <a:rPr lang="en-US" altLang="zh-CN" sz="4400" b="1" dirty="0">
                <a:ln w="9525">
                  <a:solidFill>
                    <a:schemeClr val="bg1"/>
                  </a:solidFill>
                  <a:prstDash val="solid"/>
                </a:ln>
                <a:solidFill>
                  <a:srgbClr val="FFFF00"/>
                </a:solidFill>
                <a:effectLst>
                  <a:outerShdw blurRad="12700" dist="38100" dir="2700000" algn="tl" rotWithShape="0">
                    <a:schemeClr val="bg1">
                      <a:lumMod val="50000"/>
                    </a:schemeClr>
                  </a:outerShdw>
                </a:effectLst>
              </a:rPr>
              <a:t>…</a:t>
            </a:r>
            <a:r>
              <a:rPr lang="zh-CN" altLang="en-US" sz="4400" b="1" dirty="0">
                <a:ln w="9525">
                  <a:solidFill>
                    <a:schemeClr val="bg1"/>
                  </a:solidFill>
                  <a:prstDash val="solid"/>
                </a:ln>
                <a:solidFill>
                  <a:srgbClr val="FFFF00"/>
                </a:solidFill>
                <a:effectLst>
                  <a:outerShdw blurRad="12700" dist="38100" dir="2700000" algn="tl" rotWithShape="0">
                    <a:schemeClr val="bg1">
                      <a:lumMod val="50000"/>
                    </a:schemeClr>
                  </a:outerShdw>
                </a:effectLst>
              </a:rPr>
              <a:t>又差又慢</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1" grpId="0"/>
      <p:bldP spid="11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4" name="直接连接符 13"/>
          <p:cNvCxnSpPr/>
          <p:nvPr/>
        </p:nvCxnSpPr>
        <p:spPr>
          <a:xfrm>
            <a:off x="8082915" y="57848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71790" y="73921"/>
            <a:ext cx="3266440" cy="461665"/>
          </a:xfrm>
          <a:prstGeom prst="rect">
            <a:avLst/>
          </a:prstGeom>
          <a:noFill/>
        </p:spPr>
        <p:txBody>
          <a:bodyPr wrap="square" rtlCol="0">
            <a:spAutoFit/>
          </a:bodyPr>
          <a:lstStyle/>
          <a:p>
            <a:r>
              <a:rPr lang="en-US" altLang="zh-CN" sz="2400" dirty="0">
                <a:latin typeface="Novecento wide Bold" panose="00000805000000000000" charset="0"/>
                <a:cs typeface="Novecento wide Bold" panose="00000805000000000000" charset="0"/>
              </a:rPr>
              <a:t>AI</a:t>
            </a:r>
            <a:r>
              <a:rPr lang="zh-CN" altLang="en-US" sz="2400" dirty="0">
                <a:latin typeface="Novecento wide Bold" panose="00000805000000000000" charset="0"/>
                <a:cs typeface="Novecento wide Bold" panose="00000805000000000000" charset="0"/>
              </a:rPr>
              <a:t>模型高性能优化方案</a:t>
            </a:r>
            <a:endParaRPr lang="en-US" altLang="zh-CN" sz="2400" dirty="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cxnSp>
        <p:nvCxnSpPr>
          <p:cNvPr id="89" name="直接连接符 88"/>
          <p:cNvCxnSpPr/>
          <p:nvPr/>
        </p:nvCxnSpPr>
        <p:spPr>
          <a:xfrm>
            <a:off x="945492" y="1120305"/>
            <a:ext cx="103356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868045" y="420812"/>
            <a:ext cx="2646878" cy="584775"/>
          </a:xfrm>
          <a:prstGeom prst="rect">
            <a:avLst/>
          </a:prstGeom>
          <a:noFill/>
        </p:spPr>
        <p:txBody>
          <a:bodyPr wrap="none" rtlCol="0">
            <a:spAutoFit/>
          </a:bodyPr>
          <a:lstStyle/>
          <a:p>
            <a:r>
              <a:rPr lang="zh-CN" altLang="en-US" sz="3200" dirty="0">
                <a:solidFill>
                  <a:schemeClr val="accent1">
                    <a:lumMod val="60000"/>
                    <a:lumOff val="40000"/>
                  </a:schemeClr>
                </a:solidFill>
              </a:rPr>
              <a:t>最终选定模型</a:t>
            </a:r>
          </a:p>
        </p:txBody>
      </p:sp>
      <p:pic>
        <p:nvPicPr>
          <p:cNvPr id="9" name="图片 8"/>
          <p:cNvPicPr>
            <a:picLocks noChangeAspect="1"/>
          </p:cNvPicPr>
          <p:nvPr/>
        </p:nvPicPr>
        <p:blipFill>
          <a:blip r:embed="rId3"/>
          <a:stretch>
            <a:fillRect/>
          </a:stretch>
        </p:blipFill>
        <p:spPr>
          <a:xfrm>
            <a:off x="467696" y="1203236"/>
            <a:ext cx="4887272" cy="2692206"/>
          </a:xfrm>
          <a:prstGeom prst="rect">
            <a:avLst/>
          </a:prstGeom>
        </p:spPr>
      </p:pic>
      <p:pic>
        <p:nvPicPr>
          <p:cNvPr id="16" name="图片 15"/>
          <p:cNvPicPr>
            <a:picLocks noChangeAspect="1"/>
          </p:cNvPicPr>
          <p:nvPr/>
        </p:nvPicPr>
        <p:blipFill>
          <a:blip r:embed="rId4"/>
          <a:stretch>
            <a:fillRect/>
          </a:stretch>
        </p:blipFill>
        <p:spPr>
          <a:xfrm>
            <a:off x="9541356" y="1204403"/>
            <a:ext cx="1936424" cy="2688588"/>
          </a:xfrm>
          <a:prstGeom prst="rect">
            <a:avLst/>
          </a:prstGeom>
        </p:spPr>
      </p:pic>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3148" y="3696476"/>
            <a:ext cx="3364864" cy="1756527"/>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3148" y="5572637"/>
            <a:ext cx="3421368" cy="1285363"/>
          </a:xfrm>
          <a:prstGeom prst="rect">
            <a:avLst/>
          </a:prstGeom>
        </p:spPr>
      </p:pic>
      <p:pic>
        <p:nvPicPr>
          <p:cNvPr id="26" name="图片 25"/>
          <p:cNvPicPr>
            <a:picLocks noChangeAspect="1"/>
          </p:cNvPicPr>
          <p:nvPr/>
        </p:nvPicPr>
        <p:blipFill>
          <a:blip r:embed="rId7"/>
          <a:stretch>
            <a:fillRect/>
          </a:stretch>
        </p:blipFill>
        <p:spPr>
          <a:xfrm>
            <a:off x="467696" y="3892991"/>
            <a:ext cx="4692436" cy="3120025"/>
          </a:xfrm>
          <a:prstGeom prst="rect">
            <a:avLst/>
          </a:prstGeom>
        </p:spPr>
      </p:pic>
      <p:sp>
        <p:nvSpPr>
          <p:cNvPr id="27" name="文本框 26"/>
          <p:cNvSpPr txBox="1"/>
          <p:nvPr/>
        </p:nvSpPr>
        <p:spPr>
          <a:xfrm>
            <a:off x="5924061" y="2181373"/>
            <a:ext cx="2711939" cy="369332"/>
          </a:xfrm>
          <a:prstGeom prst="rect">
            <a:avLst/>
          </a:prstGeom>
          <a:noFill/>
        </p:spPr>
        <p:txBody>
          <a:bodyPr wrap="square" rtlCol="0">
            <a:spAutoFit/>
          </a:bodyPr>
          <a:lstStyle/>
          <a:p>
            <a:r>
              <a:rPr lang="zh-CN" altLang="en-US" dirty="0"/>
              <a:t>人体姿态估计检测模型</a:t>
            </a:r>
          </a:p>
        </p:txBody>
      </p:sp>
      <p:sp>
        <p:nvSpPr>
          <p:cNvPr id="35" name="文本框 34"/>
          <p:cNvSpPr txBox="1"/>
          <p:nvPr/>
        </p:nvSpPr>
        <p:spPr>
          <a:xfrm>
            <a:off x="10414744" y="4293137"/>
            <a:ext cx="389672" cy="2308324"/>
          </a:xfrm>
          <a:prstGeom prst="rect">
            <a:avLst/>
          </a:prstGeom>
          <a:noFill/>
        </p:spPr>
        <p:txBody>
          <a:bodyPr wrap="square" rtlCol="0">
            <a:spAutoFit/>
          </a:bodyPr>
          <a:lstStyle/>
          <a:p>
            <a:r>
              <a:rPr lang="zh-CN" altLang="en-US" dirty="0"/>
              <a:t>人脸识别检测模型</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80">
                                          <p:stCondLst>
                                            <p:cond delay="0"/>
                                          </p:stCondLst>
                                        </p:cTn>
                                        <p:tgtEl>
                                          <p:spTgt spid="16"/>
                                        </p:tgtEl>
                                      </p:cBhvr>
                                    </p:animEffect>
                                    <p:anim calcmode="lin" valueType="num">
                                      <p:cBhvr>
                                        <p:cTn id="1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1" dur="26">
                                          <p:stCondLst>
                                            <p:cond delay="650"/>
                                          </p:stCondLst>
                                        </p:cTn>
                                        <p:tgtEl>
                                          <p:spTgt spid="16"/>
                                        </p:tgtEl>
                                      </p:cBhvr>
                                      <p:to x="100000" y="60000"/>
                                    </p:animScale>
                                    <p:animScale>
                                      <p:cBhvr>
                                        <p:cTn id="22" dur="166" decel="50000">
                                          <p:stCondLst>
                                            <p:cond delay="676"/>
                                          </p:stCondLst>
                                        </p:cTn>
                                        <p:tgtEl>
                                          <p:spTgt spid="16"/>
                                        </p:tgtEl>
                                      </p:cBhvr>
                                      <p:to x="100000" y="100000"/>
                                    </p:animScale>
                                    <p:animScale>
                                      <p:cBhvr>
                                        <p:cTn id="23" dur="26">
                                          <p:stCondLst>
                                            <p:cond delay="1312"/>
                                          </p:stCondLst>
                                        </p:cTn>
                                        <p:tgtEl>
                                          <p:spTgt spid="16"/>
                                        </p:tgtEl>
                                      </p:cBhvr>
                                      <p:to x="100000" y="80000"/>
                                    </p:animScale>
                                    <p:animScale>
                                      <p:cBhvr>
                                        <p:cTn id="24" dur="166" decel="50000">
                                          <p:stCondLst>
                                            <p:cond delay="1338"/>
                                          </p:stCondLst>
                                        </p:cTn>
                                        <p:tgtEl>
                                          <p:spTgt spid="16"/>
                                        </p:tgtEl>
                                      </p:cBhvr>
                                      <p:to x="100000" y="100000"/>
                                    </p:animScale>
                                    <p:animScale>
                                      <p:cBhvr>
                                        <p:cTn id="25" dur="26">
                                          <p:stCondLst>
                                            <p:cond delay="1642"/>
                                          </p:stCondLst>
                                        </p:cTn>
                                        <p:tgtEl>
                                          <p:spTgt spid="16"/>
                                        </p:tgtEl>
                                      </p:cBhvr>
                                      <p:to x="100000" y="90000"/>
                                    </p:animScale>
                                    <p:animScale>
                                      <p:cBhvr>
                                        <p:cTn id="26" dur="166" decel="50000">
                                          <p:stCondLst>
                                            <p:cond delay="1668"/>
                                          </p:stCondLst>
                                        </p:cTn>
                                        <p:tgtEl>
                                          <p:spTgt spid="16"/>
                                        </p:tgtEl>
                                      </p:cBhvr>
                                      <p:to x="100000" y="100000"/>
                                    </p:animScale>
                                    <p:animScale>
                                      <p:cBhvr>
                                        <p:cTn id="27" dur="26">
                                          <p:stCondLst>
                                            <p:cond delay="1808"/>
                                          </p:stCondLst>
                                        </p:cTn>
                                        <p:tgtEl>
                                          <p:spTgt spid="16"/>
                                        </p:tgtEl>
                                      </p:cBhvr>
                                      <p:to x="100000" y="95000"/>
                                    </p:animScale>
                                    <p:animScale>
                                      <p:cBhvr>
                                        <p:cTn id="28" dur="166" decel="50000">
                                          <p:stCondLst>
                                            <p:cond delay="1834"/>
                                          </p:stCondLst>
                                        </p:cTn>
                                        <p:tgtEl>
                                          <p:spTgt spid="16"/>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randombar(horizontal)">
                                      <p:cBhvr>
                                        <p:cTn id="33" dur="500"/>
                                        <p:tgtEl>
                                          <p:spTgt spid="26"/>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randombar(horizontal)">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2000"/>
                                        <p:tgtEl>
                                          <p:spTgt spid="21"/>
                                        </p:tgtEl>
                                      </p:cBhvr>
                                    </p:animEffect>
                                    <p:anim calcmode="lin" valueType="num">
                                      <p:cBhvr>
                                        <p:cTn id="42" dur="2000" fill="hold"/>
                                        <p:tgtEl>
                                          <p:spTgt spid="21"/>
                                        </p:tgtEl>
                                        <p:attrNameLst>
                                          <p:attrName>ppt_w</p:attrName>
                                        </p:attrNameLst>
                                      </p:cBhvr>
                                      <p:tavLst>
                                        <p:tav tm="0" fmla="#ppt_w*sin(2.5*pi*$)">
                                          <p:val>
                                            <p:fltVal val="0"/>
                                          </p:val>
                                        </p:tav>
                                        <p:tav tm="100000">
                                          <p:val>
                                            <p:fltVal val="1"/>
                                          </p:val>
                                        </p:tav>
                                      </p:tavLst>
                                    </p:anim>
                                    <p:anim calcmode="lin" valueType="num">
                                      <p:cBhvr>
                                        <p:cTn id="43" dur="2000" fill="hold"/>
                                        <p:tgtEl>
                                          <p:spTgt spid="21"/>
                                        </p:tgtEl>
                                        <p:attrNameLst>
                                          <p:attrName>ppt_h</p:attrName>
                                        </p:attrNameLst>
                                      </p:cBhvr>
                                      <p:tavLst>
                                        <p:tav tm="0">
                                          <p:val>
                                            <p:strVal val="#ppt_h"/>
                                          </p:val>
                                        </p:tav>
                                        <p:tav tm="100000">
                                          <p:val>
                                            <p:strVal val="#ppt_h"/>
                                          </p:val>
                                        </p:tav>
                                      </p:tavLst>
                                    </p:anim>
                                  </p:childTnLst>
                                </p:cTn>
                              </p:par>
                              <p:par>
                                <p:cTn id="44" presetID="45"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000"/>
                                        <p:tgtEl>
                                          <p:spTgt spid="23"/>
                                        </p:tgtEl>
                                      </p:cBhvr>
                                    </p:animEffect>
                                    <p:anim calcmode="lin" valueType="num">
                                      <p:cBhvr>
                                        <p:cTn id="47" dur="2000" fill="hold"/>
                                        <p:tgtEl>
                                          <p:spTgt spid="23"/>
                                        </p:tgtEl>
                                        <p:attrNameLst>
                                          <p:attrName>ppt_w</p:attrName>
                                        </p:attrNameLst>
                                      </p:cBhvr>
                                      <p:tavLst>
                                        <p:tav tm="0" fmla="#ppt_w*sin(2.5*pi*$)">
                                          <p:val>
                                            <p:fltVal val="0"/>
                                          </p:val>
                                        </p:tav>
                                        <p:tav tm="100000">
                                          <p:val>
                                            <p:fltVal val="1"/>
                                          </p:val>
                                        </p:tav>
                                      </p:tavLst>
                                    </p:anim>
                                    <p:anim calcmode="lin" valueType="num">
                                      <p:cBhvr>
                                        <p:cTn id="4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1366520" y="-175667"/>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11580" y="1636623"/>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910" y="2279243"/>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367749" y="2279243"/>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351790" y="2549671"/>
            <a:ext cx="2038350" cy="1264449"/>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PART.3 </a:t>
            </a:r>
            <a:r>
              <a:rPr lang="zh-CN" altLang="en-US" sz="3600" b="1" dirty="0">
                <a:solidFill>
                  <a:schemeClr val="bg1"/>
                </a:solidFill>
                <a:latin typeface="Novecento wide Bold" panose="00000805000000000000" charset="0"/>
                <a:cs typeface="Novecento wide Bold" panose="00000805000000000000" charset="0"/>
              </a:rPr>
              <a:t>系统设计</a:t>
            </a:r>
          </a:p>
        </p:txBody>
      </p:sp>
      <p:sp>
        <p:nvSpPr>
          <p:cNvPr id="5" name="矩形 4"/>
          <p:cNvSpPr/>
          <p:nvPr/>
        </p:nvSpPr>
        <p:spPr>
          <a:xfrm>
            <a:off x="11168243" y="663833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706551" y="6750649"/>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173084" y="6176665"/>
            <a:ext cx="3266440" cy="461665"/>
          </a:xfrm>
          <a:prstGeom prst="rect">
            <a:avLst/>
          </a:prstGeom>
          <a:noFill/>
        </p:spPr>
        <p:txBody>
          <a:bodyPr wrap="square" rtlCol="0">
            <a:spAutoFit/>
          </a:bodyPr>
          <a:lstStyle/>
          <a:p>
            <a:r>
              <a:rPr lang="en-US" altLang="zh-CN" sz="2400" dirty="0" err="1">
                <a:latin typeface="Novecento wide Bold" panose="00000805000000000000" charset="0"/>
                <a:cs typeface="Novecento wide Bold" panose="00000805000000000000" charset="0"/>
              </a:rPr>
              <a:t>Cpu</a:t>
            </a:r>
            <a:r>
              <a:rPr lang="en-US" altLang="zh-CN" sz="2400" dirty="0">
                <a:latin typeface="Novecento wide Bold" panose="00000805000000000000" charset="0"/>
                <a:cs typeface="Novecento wide Bold" panose="00000805000000000000" charset="0"/>
              </a:rPr>
              <a:t> </a:t>
            </a:r>
            <a:r>
              <a:rPr lang="en-US" altLang="zh-CN" sz="2400" dirty="0" err="1">
                <a:latin typeface="Novecento wide Bold" panose="00000805000000000000" charset="0"/>
                <a:cs typeface="Novecento wide Bold" panose="00000805000000000000" charset="0"/>
              </a:rPr>
              <a:t>profilling</a:t>
            </a:r>
            <a:endParaRPr lang="en-US" altLang="zh-CN" sz="2400" dirty="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矩形 33"/>
          <p:cNvSpPr/>
          <p:nvPr/>
        </p:nvSpPr>
        <p:spPr>
          <a:xfrm>
            <a:off x="9527471" y="6273129"/>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9" name="文本框 18"/>
          <p:cNvSpPr txBox="1"/>
          <p:nvPr/>
        </p:nvSpPr>
        <p:spPr>
          <a:xfrm>
            <a:off x="2926268" y="422870"/>
            <a:ext cx="8354974" cy="5909310"/>
          </a:xfrm>
          <a:prstGeom prst="rect">
            <a:avLst/>
          </a:prstGeom>
          <a:noFill/>
        </p:spPr>
        <p:txBody>
          <a:bodyPr wrap="square">
            <a:spAutoFit/>
          </a:bodyPr>
          <a:lstStyle/>
          <a:p>
            <a:pPr indent="-285750">
              <a:buFont typeface="Arial" panose="020B0604020202020204" pitchFamily="34" charset="0"/>
              <a:buChar char="•"/>
            </a:pPr>
            <a:r>
              <a:rPr lang="zh-CN" altLang="en-US" dirty="0">
                <a:solidFill>
                  <a:srgbClr val="121212"/>
                </a:solidFill>
                <a:latin typeface="-apple-system"/>
              </a:rPr>
              <a:t>用到的一些</a:t>
            </a:r>
            <a:r>
              <a:rPr lang="en-US" altLang="zh-CN" dirty="0">
                <a:solidFill>
                  <a:srgbClr val="121212"/>
                </a:solidFill>
                <a:latin typeface="-apple-system"/>
              </a:rPr>
              <a:t>arm</a:t>
            </a:r>
            <a:r>
              <a:rPr lang="zh-CN" altLang="en-US" dirty="0">
                <a:solidFill>
                  <a:srgbClr val="121212"/>
                </a:solidFill>
                <a:latin typeface="-apple-system"/>
              </a:rPr>
              <a:t>端</a:t>
            </a:r>
            <a:r>
              <a:rPr lang="en-US" altLang="zh-CN" dirty="0" err="1">
                <a:solidFill>
                  <a:srgbClr val="121212"/>
                </a:solidFill>
                <a:latin typeface="-apple-system"/>
              </a:rPr>
              <a:t>cpu</a:t>
            </a:r>
            <a:r>
              <a:rPr lang="zh-CN" altLang="en-US" dirty="0">
                <a:solidFill>
                  <a:srgbClr val="121212"/>
                </a:solidFill>
                <a:latin typeface="-apple-system"/>
              </a:rPr>
              <a:t>优化技巧</a:t>
            </a:r>
            <a:r>
              <a:rPr lang="en-US" altLang="zh-CN" dirty="0">
                <a:solidFill>
                  <a:srgbClr val="121212"/>
                </a:solidFill>
                <a:latin typeface="-apple-system"/>
              </a:rPr>
              <a:t>&amp;</a:t>
            </a:r>
            <a:r>
              <a:rPr lang="zh-CN" altLang="en-US" dirty="0">
                <a:solidFill>
                  <a:srgbClr val="121212"/>
                </a:solidFill>
                <a:latin typeface="-apple-system"/>
              </a:rPr>
              <a:t>系统设计（技术细节已隐藏）</a:t>
            </a:r>
            <a:endParaRPr lang="en-US" altLang="zh-CN" dirty="0">
              <a:solidFill>
                <a:srgbClr val="121212"/>
              </a:solidFill>
              <a:latin typeface="-apple-system"/>
            </a:endParaRPr>
          </a:p>
          <a:p>
            <a:endParaRPr lang="en-US" altLang="zh-CN" dirty="0">
              <a:solidFill>
                <a:srgbClr val="121212"/>
              </a:solidFill>
              <a:latin typeface="-apple-system"/>
            </a:endParaRPr>
          </a:p>
          <a:p>
            <a:pPr indent="-285750">
              <a:buFont typeface="Arial" panose="020B0604020202020204" pitchFamily="34" charset="0"/>
              <a:buChar char="•"/>
            </a:pPr>
            <a:r>
              <a:rPr lang="zh-CN" altLang="en-US" dirty="0">
                <a:solidFill>
                  <a:srgbClr val="121212"/>
                </a:solidFill>
                <a:latin typeface="-apple-system"/>
              </a:rPr>
              <a:t>使用</a:t>
            </a:r>
            <a:r>
              <a:rPr lang="en-US" altLang="zh-CN" dirty="0">
                <a:solidFill>
                  <a:srgbClr val="121212"/>
                </a:solidFill>
                <a:latin typeface="-apple-system"/>
              </a:rPr>
              <a:t>Arm</a:t>
            </a:r>
            <a:r>
              <a:rPr lang="zh-CN" altLang="en-US" dirty="0">
                <a:solidFill>
                  <a:srgbClr val="121212"/>
                </a:solidFill>
                <a:latin typeface="-apple-system"/>
              </a:rPr>
              <a:t>端一些高效的</a:t>
            </a:r>
            <a:r>
              <a:rPr lang="en-US" altLang="zh-CN" dirty="0">
                <a:solidFill>
                  <a:srgbClr val="121212"/>
                </a:solidFill>
                <a:latin typeface="-apple-system"/>
              </a:rPr>
              <a:t>SIMD</a:t>
            </a:r>
            <a:r>
              <a:rPr lang="zh-CN" altLang="en-US" dirty="0">
                <a:solidFill>
                  <a:srgbClr val="121212"/>
                </a:solidFill>
                <a:latin typeface="-apple-system"/>
              </a:rPr>
              <a:t>指令集，可以达到多周期加速，以及一些汇编级的</a:t>
            </a:r>
            <a:r>
              <a:rPr lang="en-US" altLang="zh-CN" dirty="0" err="1">
                <a:solidFill>
                  <a:srgbClr val="121212"/>
                </a:solidFill>
                <a:latin typeface="-apple-system"/>
              </a:rPr>
              <a:t>intrisics</a:t>
            </a:r>
            <a:r>
              <a:rPr lang="zh-CN" altLang="en-US" dirty="0">
                <a:solidFill>
                  <a:srgbClr val="121212"/>
                </a:solidFill>
                <a:latin typeface="-apple-system"/>
              </a:rPr>
              <a:t>指令</a:t>
            </a:r>
            <a:r>
              <a:rPr lang="en-US" altLang="zh-CN" dirty="0">
                <a:solidFill>
                  <a:srgbClr val="121212"/>
                </a:solidFill>
                <a:latin typeface="-apple-system"/>
              </a:rPr>
              <a:t>, </a:t>
            </a:r>
            <a:r>
              <a:rPr lang="zh-CN" altLang="en-US" dirty="0">
                <a:solidFill>
                  <a:srgbClr val="121212"/>
                </a:solidFill>
                <a:latin typeface="-apple-system"/>
              </a:rPr>
              <a:t>包含少量</a:t>
            </a:r>
            <a:r>
              <a:rPr lang="en-US" altLang="zh-CN" dirty="0">
                <a:solidFill>
                  <a:srgbClr val="121212"/>
                </a:solidFill>
                <a:latin typeface="-apple-system"/>
              </a:rPr>
              <a:t>armv8</a:t>
            </a:r>
            <a:r>
              <a:rPr lang="zh-CN" altLang="en-US" dirty="0">
                <a:solidFill>
                  <a:srgbClr val="121212"/>
                </a:solidFill>
                <a:latin typeface="-apple-system"/>
              </a:rPr>
              <a:t>汇编代码。</a:t>
            </a:r>
            <a:endParaRPr lang="en-US" altLang="zh-CN" dirty="0">
              <a:solidFill>
                <a:srgbClr val="121212"/>
              </a:solidFill>
              <a:latin typeface="-apple-system"/>
            </a:endParaRPr>
          </a:p>
          <a:p>
            <a:pPr lvl="1" indent="-285750">
              <a:buFont typeface="Arial" panose="020B0604020202020204" pitchFamily="34" charset="0"/>
              <a:buChar char="•"/>
            </a:pPr>
            <a:r>
              <a:rPr lang="zh-CN" altLang="en-US" dirty="0">
                <a:solidFill>
                  <a:srgbClr val="121212"/>
                </a:solidFill>
                <a:latin typeface="-apple-system"/>
              </a:rPr>
              <a:t>注：</a:t>
            </a:r>
            <a:r>
              <a:rPr lang="en-US" altLang="zh-CN" dirty="0">
                <a:solidFill>
                  <a:srgbClr val="121212"/>
                </a:solidFill>
                <a:latin typeface="-apple-system"/>
              </a:rPr>
              <a:t>armv7-&gt;armv8</a:t>
            </a:r>
            <a:r>
              <a:rPr lang="zh-CN" altLang="en-US" dirty="0">
                <a:solidFill>
                  <a:srgbClr val="121212"/>
                </a:solidFill>
                <a:latin typeface="-apple-system"/>
              </a:rPr>
              <a:t>几乎速度提升了将近一倍从</a:t>
            </a:r>
            <a:r>
              <a:rPr lang="en-US" altLang="zh-CN" dirty="0">
                <a:solidFill>
                  <a:srgbClr val="121212"/>
                </a:solidFill>
                <a:latin typeface="-apple-system"/>
              </a:rPr>
              <a:t>10+FPS-&gt;20+FPS</a:t>
            </a:r>
          </a:p>
          <a:p>
            <a:pPr indent="-285750">
              <a:buFont typeface="Arial" panose="020B0604020202020204" pitchFamily="34" charset="0"/>
              <a:buChar char="•"/>
            </a:pPr>
            <a:endParaRPr lang="en-US" altLang="zh-CN" dirty="0">
              <a:solidFill>
                <a:srgbClr val="121212"/>
              </a:solidFill>
              <a:latin typeface="-apple-system"/>
            </a:endParaRPr>
          </a:p>
          <a:p>
            <a:pPr indent="-285750">
              <a:buFont typeface="Arial" panose="020B0604020202020204" pitchFamily="34" charset="0"/>
              <a:buChar char="•"/>
            </a:pPr>
            <a:r>
              <a:rPr lang="zh-CN" altLang="en-US" dirty="0">
                <a:solidFill>
                  <a:srgbClr val="121212"/>
                </a:solidFill>
                <a:latin typeface="-apple-system"/>
              </a:rPr>
              <a:t>多线程优化，此处采用</a:t>
            </a:r>
            <a:r>
              <a:rPr lang="en-US" altLang="zh-CN" dirty="0" err="1">
                <a:solidFill>
                  <a:srgbClr val="121212"/>
                </a:solidFill>
                <a:latin typeface="-apple-system"/>
              </a:rPr>
              <a:t>openmp</a:t>
            </a:r>
            <a:r>
              <a:rPr lang="zh-CN" altLang="en-US" dirty="0">
                <a:solidFill>
                  <a:srgbClr val="121212"/>
                </a:solidFill>
                <a:latin typeface="-apple-system"/>
              </a:rPr>
              <a:t>，另外默认全大核（当前手机芯片分大小核，此处禁用了小核，全开大核）推理。</a:t>
            </a:r>
            <a:endParaRPr lang="en-US" altLang="zh-CN" dirty="0">
              <a:solidFill>
                <a:srgbClr val="121212"/>
              </a:solidFill>
              <a:latin typeface="-apple-system"/>
            </a:endParaRPr>
          </a:p>
          <a:p>
            <a:pPr indent="-285750">
              <a:buFont typeface="Arial" panose="020B0604020202020204" pitchFamily="34" charset="0"/>
              <a:buChar char="•"/>
            </a:pPr>
            <a:endParaRPr lang="en-US" altLang="zh-CN" dirty="0">
              <a:solidFill>
                <a:srgbClr val="121212"/>
              </a:solidFill>
              <a:latin typeface="-apple-system"/>
            </a:endParaRPr>
          </a:p>
          <a:p>
            <a:pPr indent="-285750">
              <a:buFont typeface="Arial" panose="020B0604020202020204" pitchFamily="34" charset="0"/>
              <a:buChar char="•"/>
            </a:pPr>
            <a:r>
              <a:rPr lang="zh-CN" altLang="en-US" dirty="0">
                <a:solidFill>
                  <a:srgbClr val="121212"/>
                </a:solidFill>
                <a:latin typeface="-apple-system"/>
              </a:rPr>
              <a:t>内存部分由于模型本身大小没有特别大，个人设计内存池也只是能保证不泄露（最初原始状态下模型运行一段时间就会崩溃），此处使用了比较简单的内存复用思路，此处为手动统计好用到的最大内存块，然后由于神经网络的特性为逐层前向传播，所以传一层释放一层然后分配（中间具有</a:t>
            </a:r>
            <a:r>
              <a:rPr lang="en-US" altLang="zh-CN" dirty="0">
                <a:solidFill>
                  <a:srgbClr val="121212"/>
                </a:solidFill>
                <a:latin typeface="-apple-system"/>
              </a:rPr>
              <a:t>buffer</a:t>
            </a:r>
            <a:r>
              <a:rPr lang="zh-CN" altLang="en-US" dirty="0">
                <a:solidFill>
                  <a:srgbClr val="121212"/>
                </a:solidFill>
                <a:latin typeface="-apple-system"/>
              </a:rPr>
              <a:t>用来“同步”）</a:t>
            </a:r>
            <a:endParaRPr lang="en-US" altLang="zh-CN" dirty="0">
              <a:solidFill>
                <a:srgbClr val="121212"/>
              </a:solidFill>
              <a:latin typeface="-apple-system"/>
            </a:endParaRPr>
          </a:p>
          <a:p>
            <a:pPr indent="-285750">
              <a:buFont typeface="Arial" panose="020B0604020202020204" pitchFamily="34" charset="0"/>
              <a:buChar char="•"/>
            </a:pPr>
            <a:endParaRPr lang="en-US" altLang="zh-CN" dirty="0">
              <a:solidFill>
                <a:srgbClr val="121212"/>
              </a:solidFill>
              <a:latin typeface="-apple-system"/>
            </a:endParaRPr>
          </a:p>
          <a:p>
            <a:pPr indent="-285750">
              <a:buFont typeface="Arial" panose="020B0604020202020204" pitchFamily="34" charset="0"/>
              <a:buChar char="•"/>
            </a:pPr>
            <a:r>
              <a:rPr lang="en-US" altLang="zh-CN" dirty="0">
                <a:solidFill>
                  <a:srgbClr val="121212"/>
                </a:solidFill>
                <a:latin typeface="-apple-system"/>
              </a:rPr>
              <a:t>GPU</a:t>
            </a:r>
            <a:r>
              <a:rPr lang="zh-CN" altLang="en-US" dirty="0">
                <a:solidFill>
                  <a:srgbClr val="121212"/>
                </a:solidFill>
                <a:latin typeface="-apple-system"/>
              </a:rPr>
              <a:t>端加速代码采用的为腾讯开源的</a:t>
            </a:r>
            <a:r>
              <a:rPr lang="en-US" altLang="zh-CN" dirty="0" err="1">
                <a:solidFill>
                  <a:srgbClr val="121212"/>
                </a:solidFill>
                <a:latin typeface="-apple-system"/>
              </a:rPr>
              <a:t>vulkan</a:t>
            </a:r>
            <a:r>
              <a:rPr lang="zh-CN" altLang="en-US" dirty="0">
                <a:solidFill>
                  <a:srgbClr val="121212"/>
                </a:solidFill>
                <a:latin typeface="-apple-system"/>
              </a:rPr>
              <a:t>代码加速实现，实际测试中发现</a:t>
            </a:r>
            <a:r>
              <a:rPr lang="en-US" altLang="zh-CN" dirty="0">
                <a:solidFill>
                  <a:srgbClr val="121212"/>
                </a:solidFill>
                <a:latin typeface="-apple-system"/>
              </a:rPr>
              <a:t>GPU</a:t>
            </a:r>
            <a:r>
              <a:rPr lang="zh-CN" altLang="en-US" dirty="0">
                <a:solidFill>
                  <a:srgbClr val="121212"/>
                </a:solidFill>
                <a:latin typeface="-apple-system"/>
              </a:rPr>
              <a:t>并没有达到很明显的加速， 有两点原因：</a:t>
            </a:r>
            <a:endParaRPr lang="en-US" altLang="zh-CN" dirty="0">
              <a:solidFill>
                <a:srgbClr val="121212"/>
              </a:solidFill>
              <a:latin typeface="-apple-system"/>
            </a:endParaRPr>
          </a:p>
          <a:p>
            <a:pPr lvl="2" indent="-285750">
              <a:buFont typeface="Arial" panose="020B0604020202020204" pitchFamily="34" charset="0"/>
              <a:buChar char="•"/>
            </a:pPr>
            <a:r>
              <a:rPr lang="zh-CN" altLang="en-US" dirty="0">
                <a:solidFill>
                  <a:srgbClr val="121212"/>
                </a:solidFill>
                <a:latin typeface="-apple-system"/>
              </a:rPr>
              <a:t>可能是</a:t>
            </a:r>
            <a:r>
              <a:rPr lang="en-US" altLang="zh-CN" dirty="0" err="1">
                <a:solidFill>
                  <a:srgbClr val="121212"/>
                </a:solidFill>
                <a:latin typeface="-apple-system"/>
              </a:rPr>
              <a:t>cpu</a:t>
            </a:r>
            <a:r>
              <a:rPr lang="zh-CN" altLang="en-US" dirty="0">
                <a:solidFill>
                  <a:srgbClr val="121212"/>
                </a:solidFill>
                <a:latin typeface="-apple-system"/>
              </a:rPr>
              <a:t>我优化的太好</a:t>
            </a:r>
            <a:r>
              <a:rPr lang="en-US" altLang="zh-CN" dirty="0" err="1">
                <a:solidFill>
                  <a:srgbClr val="121212"/>
                </a:solidFill>
                <a:latin typeface="-apple-system"/>
              </a:rPr>
              <a:t>hhh</a:t>
            </a:r>
            <a:endParaRPr lang="en-US" altLang="zh-CN" dirty="0">
              <a:solidFill>
                <a:srgbClr val="121212"/>
              </a:solidFill>
              <a:latin typeface="-apple-system"/>
            </a:endParaRPr>
          </a:p>
          <a:p>
            <a:pPr lvl="2" indent="-285750">
              <a:buFont typeface="Arial" panose="020B0604020202020204" pitchFamily="34" charset="0"/>
              <a:buChar char="•"/>
            </a:pPr>
            <a:r>
              <a:rPr lang="en-US" altLang="zh-CN" dirty="0">
                <a:solidFill>
                  <a:srgbClr val="121212"/>
                </a:solidFill>
                <a:latin typeface="-apple-system"/>
              </a:rPr>
              <a:t> </a:t>
            </a:r>
            <a:r>
              <a:rPr lang="zh-CN" altLang="en-US" dirty="0">
                <a:solidFill>
                  <a:srgbClr val="121212"/>
                </a:solidFill>
                <a:latin typeface="-apple-system"/>
              </a:rPr>
              <a:t>此处数据搬运本身比较耗时，模型本身也特意选取较为轻量导致模型本身加速并不明显。</a:t>
            </a:r>
            <a:endParaRPr lang="en-US" altLang="zh-CN" b="0" i="0" dirty="0">
              <a:solidFill>
                <a:srgbClr val="121212"/>
              </a:solidFill>
              <a:effectLst/>
              <a:latin typeface="-apple-system"/>
            </a:endParaRPr>
          </a:p>
          <a:p>
            <a:pPr indent="-285750">
              <a:buFont typeface="Arial" panose="020B0604020202020204" pitchFamily="34" charset="0"/>
              <a:buChar char="•"/>
            </a:pPr>
            <a:endParaRPr lang="en-US" altLang="zh-CN" b="0" i="0" dirty="0">
              <a:solidFill>
                <a:srgbClr val="121212"/>
              </a:solidFill>
              <a:effectLst/>
              <a:latin typeface="-apple-system"/>
            </a:endParaRPr>
          </a:p>
          <a:p>
            <a:pPr indent="-285750">
              <a:buFont typeface="Arial" panose="020B0604020202020204" pitchFamily="34" charset="0"/>
              <a:buChar char="•"/>
            </a:pPr>
            <a:endParaRPr lang="en-US" altLang="zh-CN" b="0" i="0" dirty="0">
              <a:solidFill>
                <a:srgbClr val="121212"/>
              </a:solidFill>
              <a:effectLst/>
              <a:latin typeface="-apple-system"/>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1366520" y="-175667"/>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11580" y="1636623"/>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910" y="2279243"/>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351790" y="2358321"/>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351790" y="2549671"/>
            <a:ext cx="2038350" cy="1264449"/>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PART.3 </a:t>
            </a:r>
            <a:r>
              <a:rPr lang="zh-CN" altLang="en-US" sz="3600" b="1" dirty="0">
                <a:solidFill>
                  <a:schemeClr val="bg1"/>
                </a:solidFill>
                <a:latin typeface="Novecento wide Bold" panose="00000805000000000000" charset="0"/>
                <a:cs typeface="Novecento wide Bold" panose="00000805000000000000" charset="0"/>
              </a:rPr>
              <a:t>系统设计</a:t>
            </a:r>
          </a:p>
        </p:txBody>
      </p:sp>
      <p:sp>
        <p:nvSpPr>
          <p:cNvPr id="5" name="矩形 4"/>
          <p:cNvSpPr/>
          <p:nvPr/>
        </p:nvSpPr>
        <p:spPr>
          <a:xfrm>
            <a:off x="11362055" y="5935345"/>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80660" y="6024819"/>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366896" y="5473680"/>
            <a:ext cx="3266440" cy="461665"/>
          </a:xfrm>
          <a:prstGeom prst="rect">
            <a:avLst/>
          </a:prstGeom>
          <a:noFill/>
        </p:spPr>
        <p:txBody>
          <a:bodyPr wrap="square" rtlCol="0">
            <a:spAutoFit/>
          </a:bodyPr>
          <a:lstStyle/>
          <a:p>
            <a:r>
              <a:rPr lang="en-US" altLang="zh-CN" sz="2400" dirty="0" err="1">
                <a:latin typeface="Novecento wide Bold" panose="00000805000000000000" charset="0"/>
                <a:cs typeface="Novecento wide Bold" panose="00000805000000000000" charset="0"/>
              </a:rPr>
              <a:t>Cpu</a:t>
            </a:r>
            <a:r>
              <a:rPr lang="en-US" altLang="zh-CN" sz="2400" dirty="0">
                <a:latin typeface="Novecento wide Bold" panose="00000805000000000000" charset="0"/>
                <a:cs typeface="Novecento wide Bold" panose="00000805000000000000" charset="0"/>
              </a:rPr>
              <a:t> </a:t>
            </a:r>
            <a:r>
              <a:rPr lang="en-US" altLang="zh-CN" sz="2400" dirty="0" err="1">
                <a:latin typeface="Novecento wide Bold" panose="00000805000000000000" charset="0"/>
                <a:cs typeface="Novecento wide Bold" panose="00000805000000000000" charset="0"/>
              </a:rPr>
              <a:t>profilling</a:t>
            </a:r>
            <a:endParaRPr lang="en-US" altLang="zh-CN" sz="2400" dirty="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矩形 33"/>
          <p:cNvSpPr/>
          <p:nvPr/>
        </p:nvSpPr>
        <p:spPr>
          <a:xfrm>
            <a:off x="9679826" y="553339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9" name="文本框 18"/>
          <p:cNvSpPr txBox="1"/>
          <p:nvPr/>
        </p:nvSpPr>
        <p:spPr>
          <a:xfrm>
            <a:off x="2912077" y="241172"/>
            <a:ext cx="8354974" cy="3693319"/>
          </a:xfrm>
          <a:prstGeom prst="rect">
            <a:avLst/>
          </a:prstGeom>
          <a:noFill/>
        </p:spPr>
        <p:txBody>
          <a:bodyPr wrap="square">
            <a:spAutoFit/>
          </a:bodyPr>
          <a:lstStyle/>
          <a:p>
            <a:pPr indent="-285750">
              <a:buFont typeface="Arial" panose="020B0604020202020204" pitchFamily="34" charset="0"/>
              <a:buChar char="•"/>
            </a:pPr>
            <a:r>
              <a:rPr lang="zh-CN" altLang="en-US" dirty="0">
                <a:solidFill>
                  <a:srgbClr val="121212"/>
                </a:solidFill>
                <a:latin typeface="-apple-system"/>
              </a:rPr>
              <a:t>用到的一些</a:t>
            </a:r>
            <a:r>
              <a:rPr lang="en-US" altLang="zh-CN" dirty="0">
                <a:solidFill>
                  <a:srgbClr val="121212"/>
                </a:solidFill>
                <a:latin typeface="-apple-system"/>
              </a:rPr>
              <a:t>arm</a:t>
            </a:r>
            <a:r>
              <a:rPr lang="zh-CN" altLang="en-US" dirty="0">
                <a:solidFill>
                  <a:srgbClr val="121212"/>
                </a:solidFill>
                <a:latin typeface="-apple-system"/>
              </a:rPr>
              <a:t>端</a:t>
            </a:r>
            <a:r>
              <a:rPr lang="en-US" altLang="zh-CN" dirty="0" err="1">
                <a:solidFill>
                  <a:srgbClr val="121212"/>
                </a:solidFill>
                <a:latin typeface="-apple-system"/>
              </a:rPr>
              <a:t>cpu</a:t>
            </a:r>
            <a:r>
              <a:rPr lang="zh-CN" altLang="en-US" dirty="0">
                <a:solidFill>
                  <a:srgbClr val="121212"/>
                </a:solidFill>
                <a:latin typeface="-apple-system"/>
              </a:rPr>
              <a:t>优化技巧</a:t>
            </a:r>
            <a:r>
              <a:rPr lang="en-US" altLang="zh-CN" dirty="0">
                <a:solidFill>
                  <a:srgbClr val="121212"/>
                </a:solidFill>
                <a:latin typeface="-apple-system"/>
              </a:rPr>
              <a:t>&amp;</a:t>
            </a:r>
            <a:r>
              <a:rPr lang="zh-CN" altLang="en-US" dirty="0">
                <a:solidFill>
                  <a:srgbClr val="121212"/>
                </a:solidFill>
                <a:latin typeface="-apple-system"/>
              </a:rPr>
              <a:t>系统设计（技术细节已隐藏）</a:t>
            </a:r>
            <a:endParaRPr lang="en-US" altLang="zh-CN" dirty="0">
              <a:solidFill>
                <a:srgbClr val="121212"/>
              </a:solidFill>
              <a:latin typeface="-apple-system"/>
            </a:endParaRPr>
          </a:p>
          <a:p>
            <a:endParaRPr lang="en-US" altLang="zh-CN" dirty="0">
              <a:solidFill>
                <a:srgbClr val="121212"/>
              </a:solidFill>
              <a:latin typeface="-apple-system"/>
            </a:endParaRPr>
          </a:p>
          <a:p>
            <a:pPr indent="-285750">
              <a:buFont typeface="Arial" panose="020B0604020202020204" pitchFamily="34" charset="0"/>
              <a:buChar char="•"/>
            </a:pPr>
            <a:r>
              <a:rPr lang="zh-CN" altLang="en-US" dirty="0">
                <a:solidFill>
                  <a:srgbClr val="121212"/>
                </a:solidFill>
                <a:latin typeface="-apple-system"/>
              </a:rPr>
              <a:t>特定算子优化：卷积算子。</a:t>
            </a:r>
            <a:r>
              <a:rPr lang="en-US" altLang="zh-CN" dirty="0">
                <a:solidFill>
                  <a:srgbClr val="121212"/>
                </a:solidFill>
                <a:latin typeface="-apple-system"/>
              </a:rPr>
              <a:t>Convolution</a:t>
            </a:r>
          </a:p>
          <a:p>
            <a:pPr lvl="1" indent="-285750">
              <a:buFont typeface="Arial" panose="020B0604020202020204" pitchFamily="34" charset="0"/>
              <a:buChar char="•"/>
            </a:pPr>
            <a:r>
              <a:rPr lang="zh-CN" altLang="en-US" dirty="0">
                <a:solidFill>
                  <a:srgbClr val="121212"/>
                </a:solidFill>
                <a:latin typeface="-apple-system"/>
              </a:rPr>
              <a:t>由于卷积神经网络</a:t>
            </a:r>
            <a:r>
              <a:rPr lang="en-US" altLang="zh-CN" dirty="0">
                <a:solidFill>
                  <a:srgbClr val="121212"/>
                </a:solidFill>
                <a:latin typeface="-apple-system"/>
              </a:rPr>
              <a:t>90%</a:t>
            </a:r>
            <a:r>
              <a:rPr lang="zh-CN" altLang="en-US" dirty="0">
                <a:solidFill>
                  <a:srgbClr val="121212"/>
                </a:solidFill>
                <a:latin typeface="-apple-system"/>
              </a:rPr>
              <a:t>以上的算子以及运算开销都是卷积算子</a:t>
            </a:r>
            <a:endParaRPr lang="en-US" altLang="zh-CN" dirty="0">
              <a:solidFill>
                <a:srgbClr val="121212"/>
              </a:solidFill>
              <a:latin typeface="-apple-system"/>
            </a:endParaRPr>
          </a:p>
          <a:p>
            <a:pPr lvl="1" indent="-285750">
              <a:buFont typeface="Arial" panose="020B0604020202020204" pitchFamily="34" charset="0"/>
              <a:buChar char="•"/>
            </a:pPr>
            <a:r>
              <a:rPr lang="zh-CN" altLang="en-US" dirty="0">
                <a:solidFill>
                  <a:srgbClr val="121212"/>
                </a:solidFill>
                <a:latin typeface="-apple-system"/>
              </a:rPr>
              <a:t>所以优化卷积的收益是非常大的 ，此处针对不同大小的卷积核使用了不同的优化策略，即著名的</a:t>
            </a:r>
            <a:r>
              <a:rPr lang="en-US" altLang="zh-CN" b="1" dirty="0">
                <a:solidFill>
                  <a:srgbClr val="121212"/>
                </a:solidFill>
                <a:latin typeface="-apple-system"/>
              </a:rPr>
              <a:t>Winograd</a:t>
            </a:r>
            <a:r>
              <a:rPr lang="zh-CN" altLang="en-US" b="1" dirty="0">
                <a:solidFill>
                  <a:srgbClr val="121212"/>
                </a:solidFill>
                <a:latin typeface="-apple-system"/>
              </a:rPr>
              <a:t>算法以及</a:t>
            </a:r>
            <a:r>
              <a:rPr lang="en-US" altLang="zh-CN" b="1" dirty="0">
                <a:solidFill>
                  <a:srgbClr val="121212"/>
                </a:solidFill>
                <a:latin typeface="-apple-system"/>
              </a:rPr>
              <a:t>Im2col+gemm</a:t>
            </a:r>
            <a:r>
              <a:rPr lang="zh-CN" altLang="en-US" b="1" dirty="0">
                <a:solidFill>
                  <a:srgbClr val="121212"/>
                </a:solidFill>
                <a:latin typeface="-apple-system"/>
              </a:rPr>
              <a:t>算法，</a:t>
            </a:r>
            <a:r>
              <a:rPr lang="zh-CN" altLang="en-US" dirty="0">
                <a:solidFill>
                  <a:srgbClr val="121212"/>
                </a:solidFill>
                <a:latin typeface="-apple-system"/>
              </a:rPr>
              <a:t>选取方法为大块卷积核前者反之后者</a:t>
            </a:r>
            <a:endParaRPr lang="en-US" altLang="zh-CN" dirty="0">
              <a:solidFill>
                <a:srgbClr val="121212"/>
              </a:solidFill>
              <a:latin typeface="-apple-system"/>
            </a:endParaRPr>
          </a:p>
          <a:p>
            <a:pPr indent="-285750">
              <a:buFont typeface="Arial" panose="020B0604020202020204" pitchFamily="34" charset="0"/>
              <a:buChar char="•"/>
            </a:pPr>
            <a:endParaRPr lang="en-US" altLang="zh-CN" dirty="0">
              <a:solidFill>
                <a:srgbClr val="121212"/>
              </a:solidFill>
              <a:latin typeface="-apple-system"/>
            </a:endParaRPr>
          </a:p>
          <a:p>
            <a:pPr indent="-285750">
              <a:buFont typeface="Arial" panose="020B0604020202020204" pitchFamily="34" charset="0"/>
              <a:buChar char="•"/>
            </a:pPr>
            <a:endParaRPr lang="en-US" altLang="zh-CN" dirty="0">
              <a:solidFill>
                <a:srgbClr val="121212"/>
              </a:solidFill>
              <a:latin typeface="-apple-system"/>
            </a:endParaRPr>
          </a:p>
          <a:p>
            <a:pPr indent="-285750">
              <a:buFont typeface="Arial" panose="020B0604020202020204" pitchFamily="34" charset="0"/>
              <a:buChar char="•"/>
            </a:pPr>
            <a:endParaRPr lang="en-US" altLang="zh-CN" dirty="0">
              <a:solidFill>
                <a:srgbClr val="121212"/>
              </a:solidFill>
              <a:latin typeface="-apple-system"/>
            </a:endParaRPr>
          </a:p>
          <a:p>
            <a:endParaRPr lang="en-US" altLang="zh-CN" b="0" i="0" dirty="0">
              <a:solidFill>
                <a:srgbClr val="121212"/>
              </a:solidFill>
              <a:effectLst/>
              <a:latin typeface="-apple-system"/>
            </a:endParaRPr>
          </a:p>
          <a:p>
            <a:pPr indent="-285750">
              <a:buFont typeface="Arial" panose="020B0604020202020204" pitchFamily="34" charset="0"/>
              <a:buChar char="•"/>
            </a:pPr>
            <a:endParaRPr lang="en-US" altLang="zh-CN" b="0" i="0" dirty="0">
              <a:solidFill>
                <a:srgbClr val="121212"/>
              </a:solidFill>
              <a:effectLst/>
              <a:latin typeface="-apple-system"/>
            </a:endParaRPr>
          </a:p>
          <a:p>
            <a:pPr indent="-285750">
              <a:buFont typeface="Arial" panose="020B0604020202020204" pitchFamily="34" charset="0"/>
              <a:buChar char="•"/>
            </a:pPr>
            <a:endParaRPr lang="en-US" altLang="zh-CN" b="0" i="0" dirty="0">
              <a:solidFill>
                <a:srgbClr val="121212"/>
              </a:solidFill>
              <a:effectLst/>
              <a:latin typeface="-apple-system"/>
            </a:endParaRPr>
          </a:p>
        </p:txBody>
      </p:sp>
      <p:pic>
        <p:nvPicPr>
          <p:cNvPr id="17" name="图片 16"/>
          <p:cNvPicPr>
            <a:picLocks noChangeAspect="1"/>
          </p:cNvPicPr>
          <p:nvPr/>
        </p:nvPicPr>
        <p:blipFill>
          <a:blip r:embed="rId4"/>
          <a:stretch>
            <a:fillRect/>
          </a:stretch>
        </p:blipFill>
        <p:spPr>
          <a:xfrm>
            <a:off x="7486294" y="2084180"/>
            <a:ext cx="4550377" cy="2756975"/>
          </a:xfrm>
          <a:prstGeom prst="rect">
            <a:avLst/>
          </a:prstGeom>
        </p:spPr>
      </p:pic>
      <p:pic>
        <p:nvPicPr>
          <p:cNvPr id="21" name="图片 20"/>
          <p:cNvPicPr>
            <a:picLocks noChangeAspect="1"/>
          </p:cNvPicPr>
          <p:nvPr/>
        </p:nvPicPr>
        <p:blipFill rotWithShape="1">
          <a:blip r:embed="rId5"/>
          <a:srcRect b="2429"/>
          <a:stretch>
            <a:fillRect/>
          </a:stretch>
        </p:blipFill>
        <p:spPr>
          <a:xfrm>
            <a:off x="2955730" y="2188209"/>
            <a:ext cx="4452672" cy="3416321"/>
          </a:xfrm>
          <a:prstGeom prst="rect">
            <a:avLst/>
          </a:prstGeom>
        </p:spPr>
      </p:pic>
      <p:sp>
        <p:nvSpPr>
          <p:cNvPr id="23" name="文本框 22"/>
          <p:cNvSpPr txBox="1"/>
          <p:nvPr/>
        </p:nvSpPr>
        <p:spPr>
          <a:xfrm>
            <a:off x="4489940" y="5747454"/>
            <a:ext cx="1606060" cy="369332"/>
          </a:xfrm>
          <a:prstGeom prst="rect">
            <a:avLst/>
          </a:prstGeom>
          <a:noFill/>
        </p:spPr>
        <p:txBody>
          <a:bodyPr wrap="square">
            <a:spAutoFit/>
          </a:bodyPr>
          <a:lstStyle/>
          <a:p>
            <a:r>
              <a:rPr lang="en-US" altLang="zh-CN" b="1" dirty="0">
                <a:solidFill>
                  <a:srgbClr val="121212"/>
                </a:solidFill>
                <a:latin typeface="-apple-system"/>
              </a:rPr>
              <a:t>Im2col+gemm</a:t>
            </a:r>
            <a:endParaRPr lang="zh-CN" altLang="en-US" dirty="0"/>
          </a:p>
        </p:txBody>
      </p:sp>
      <p:sp>
        <p:nvSpPr>
          <p:cNvPr id="26" name="文本框 25"/>
          <p:cNvSpPr txBox="1"/>
          <p:nvPr/>
        </p:nvSpPr>
        <p:spPr>
          <a:xfrm>
            <a:off x="9378233" y="4997536"/>
            <a:ext cx="1346200" cy="369332"/>
          </a:xfrm>
          <a:prstGeom prst="rect">
            <a:avLst/>
          </a:prstGeom>
          <a:noFill/>
        </p:spPr>
        <p:txBody>
          <a:bodyPr wrap="square">
            <a:spAutoFit/>
          </a:bodyPr>
          <a:lstStyle/>
          <a:p>
            <a:r>
              <a:rPr lang="en-US" altLang="zh-CN" b="1" dirty="0">
                <a:solidFill>
                  <a:srgbClr val="121212"/>
                </a:solidFill>
                <a:latin typeface="-apple-system"/>
              </a:rPr>
              <a:t>Winograd</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1366520" y="-175667"/>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11580" y="1636623"/>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910" y="2279243"/>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398443" y="233553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351790" y="2549671"/>
            <a:ext cx="2038350" cy="1264449"/>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PART.3 </a:t>
            </a:r>
            <a:r>
              <a:rPr lang="zh-CN" altLang="en-US" sz="3600" b="1" dirty="0">
                <a:solidFill>
                  <a:schemeClr val="bg1"/>
                </a:solidFill>
                <a:latin typeface="Novecento wide Bold" panose="00000805000000000000" charset="0"/>
                <a:cs typeface="Novecento wide Bold" panose="00000805000000000000" charset="0"/>
              </a:rPr>
              <a:t>系统设计</a:t>
            </a:r>
          </a:p>
        </p:txBody>
      </p:sp>
      <p:sp>
        <p:nvSpPr>
          <p:cNvPr id="5" name="矩形 4"/>
          <p:cNvSpPr/>
          <p:nvPr/>
        </p:nvSpPr>
        <p:spPr>
          <a:xfrm>
            <a:off x="11213147" y="6234809"/>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453048" y="6234809"/>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25560" y="5704512"/>
            <a:ext cx="3266440" cy="461665"/>
          </a:xfrm>
          <a:prstGeom prst="rect">
            <a:avLst/>
          </a:prstGeom>
          <a:noFill/>
        </p:spPr>
        <p:txBody>
          <a:bodyPr wrap="square" rtlCol="0">
            <a:spAutoFit/>
          </a:bodyPr>
          <a:lstStyle/>
          <a:p>
            <a:r>
              <a:rPr lang="zh-CN" altLang="en-US" sz="2400" dirty="0">
                <a:latin typeface="Novecento wide Bold" panose="00000805000000000000" charset="0"/>
                <a:cs typeface="Novecento wide Bold" panose="00000805000000000000" charset="0"/>
              </a:rPr>
              <a:t>摄像头的前世今生</a:t>
            </a:r>
            <a:endParaRPr lang="en-US" altLang="zh-CN" sz="2400" dirty="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矩形 33"/>
          <p:cNvSpPr/>
          <p:nvPr/>
        </p:nvSpPr>
        <p:spPr>
          <a:xfrm>
            <a:off x="8274050" y="5776902"/>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21" name="文本框 20"/>
          <p:cNvSpPr txBox="1"/>
          <p:nvPr/>
        </p:nvSpPr>
        <p:spPr>
          <a:xfrm>
            <a:off x="3300884" y="916608"/>
            <a:ext cx="7701606" cy="369332"/>
          </a:xfrm>
          <a:prstGeom prst="rect">
            <a:avLst/>
          </a:prstGeom>
          <a:noFill/>
        </p:spPr>
        <p:txBody>
          <a:bodyPr wrap="square">
            <a:spAutoFit/>
          </a:bodyPr>
          <a:lstStyle/>
          <a:p>
            <a:pPr algn="l">
              <a:buFont typeface="Arial" panose="020B0604020202020204" pitchFamily="34" charset="0"/>
              <a:buChar char="•"/>
            </a:pPr>
            <a:r>
              <a:rPr lang="en-US" altLang="zh-CN" b="0" i="0" dirty="0">
                <a:solidFill>
                  <a:srgbClr val="40485B"/>
                </a:solidFill>
                <a:effectLst/>
                <a:latin typeface="-apple-system"/>
              </a:rPr>
              <a:t> </a:t>
            </a:r>
            <a:r>
              <a:rPr lang="zh-CN" altLang="en-US" b="0" i="0" dirty="0">
                <a:solidFill>
                  <a:srgbClr val="40485B"/>
                </a:solidFill>
                <a:effectLst/>
                <a:latin typeface="-apple-system"/>
              </a:rPr>
              <a:t>一开始 </a:t>
            </a:r>
            <a:r>
              <a:rPr lang="en-US" altLang="zh-CN" b="0" i="0" dirty="0">
                <a:solidFill>
                  <a:srgbClr val="40485B"/>
                </a:solidFill>
                <a:effectLst/>
                <a:latin typeface="-apple-system"/>
              </a:rPr>
              <a:t>…….</a:t>
            </a:r>
            <a:endParaRPr lang="zh-CN" altLang="en-US" b="0" i="0" dirty="0">
              <a:solidFill>
                <a:srgbClr val="40485B"/>
              </a:solidFill>
              <a:effectLst/>
              <a:latin typeface="-apple-system"/>
            </a:endParaRPr>
          </a:p>
        </p:txBody>
      </p:sp>
      <p:sp>
        <p:nvSpPr>
          <p:cNvPr id="2" name="文本框 1"/>
          <p:cNvSpPr txBox="1"/>
          <p:nvPr/>
        </p:nvSpPr>
        <p:spPr>
          <a:xfrm>
            <a:off x="3265161" y="1857528"/>
            <a:ext cx="7701606" cy="1477328"/>
          </a:xfrm>
          <a:prstGeom prst="rect">
            <a:avLst/>
          </a:prstGeom>
          <a:noFill/>
        </p:spPr>
        <p:txBody>
          <a:bodyPr wrap="square">
            <a:spAutoFit/>
          </a:bodyPr>
          <a:lstStyle/>
          <a:p>
            <a:pPr algn="l">
              <a:buFont typeface="Arial" panose="020B0604020202020204" pitchFamily="34" charset="0"/>
              <a:buChar char="•"/>
            </a:pPr>
            <a:r>
              <a:rPr lang="en-US" altLang="zh-CN" b="0" i="0" dirty="0">
                <a:solidFill>
                  <a:srgbClr val="40485B"/>
                </a:solidFill>
                <a:effectLst/>
                <a:latin typeface="-apple-system"/>
              </a:rPr>
              <a:t> </a:t>
            </a:r>
            <a:r>
              <a:rPr lang="zh-CN" altLang="en-US" dirty="0">
                <a:solidFill>
                  <a:srgbClr val="40485B"/>
                </a:solidFill>
                <a:latin typeface="-apple-system"/>
              </a:rPr>
              <a:t>程序员</a:t>
            </a:r>
            <a:r>
              <a:rPr lang="en-US" altLang="zh-CN" dirty="0">
                <a:solidFill>
                  <a:srgbClr val="40485B"/>
                </a:solidFill>
                <a:latin typeface="-apple-system"/>
              </a:rPr>
              <a:t>Lu</a:t>
            </a:r>
            <a:r>
              <a:rPr lang="zh-CN" altLang="en-US" dirty="0">
                <a:solidFill>
                  <a:srgbClr val="40485B"/>
                </a:solidFill>
                <a:latin typeface="-apple-system"/>
              </a:rPr>
              <a:t>自以为一个摄像头而已，随便上网抄个</a:t>
            </a:r>
            <a:r>
              <a:rPr lang="en-US" altLang="zh-CN" dirty="0">
                <a:solidFill>
                  <a:srgbClr val="40485B"/>
                </a:solidFill>
                <a:latin typeface="-apple-system"/>
              </a:rPr>
              <a:t>demo</a:t>
            </a:r>
            <a:r>
              <a:rPr lang="zh-CN" altLang="en-US" dirty="0">
                <a:solidFill>
                  <a:srgbClr val="40485B"/>
                </a:solidFill>
                <a:latin typeface="-apple-system"/>
              </a:rPr>
              <a:t>改一改就行了（甚至不用改</a:t>
            </a:r>
            <a:endParaRPr lang="en-US" altLang="zh-CN" dirty="0">
              <a:solidFill>
                <a:srgbClr val="40485B"/>
              </a:solidFill>
              <a:latin typeface="-apple-system"/>
            </a:endParaRPr>
          </a:p>
          <a:p>
            <a:pPr algn="l">
              <a:buFont typeface="Arial" panose="020B0604020202020204" pitchFamily="34" charset="0"/>
              <a:buChar char="•"/>
            </a:pPr>
            <a:endParaRPr lang="en-US" altLang="zh-CN" b="0" i="0" dirty="0">
              <a:solidFill>
                <a:srgbClr val="40485B"/>
              </a:solidFill>
              <a:effectLst/>
              <a:latin typeface="-apple-system"/>
            </a:endParaRPr>
          </a:p>
          <a:p>
            <a:pPr algn="l">
              <a:buFont typeface="Arial" panose="020B0604020202020204" pitchFamily="34" charset="0"/>
              <a:buChar char="•"/>
            </a:pPr>
            <a:r>
              <a:rPr lang="en-US" altLang="zh-CN" dirty="0">
                <a:solidFill>
                  <a:srgbClr val="40485B"/>
                </a:solidFill>
                <a:latin typeface="-apple-system"/>
              </a:rPr>
              <a:t> </a:t>
            </a:r>
            <a:r>
              <a:rPr lang="zh-CN" altLang="en-US" dirty="0">
                <a:solidFill>
                  <a:srgbClr val="40485B"/>
                </a:solidFill>
                <a:latin typeface="-apple-system"/>
              </a:rPr>
              <a:t>于是不懂</a:t>
            </a:r>
            <a:r>
              <a:rPr lang="en-US" altLang="zh-CN" dirty="0">
                <a:solidFill>
                  <a:srgbClr val="40485B"/>
                </a:solidFill>
                <a:latin typeface="-apple-system"/>
              </a:rPr>
              <a:t>Java</a:t>
            </a:r>
            <a:r>
              <a:rPr lang="zh-CN" altLang="en-US" dirty="0">
                <a:solidFill>
                  <a:srgbClr val="40485B"/>
                </a:solidFill>
                <a:latin typeface="-apple-system"/>
              </a:rPr>
              <a:t>代码的他上网随便</a:t>
            </a:r>
            <a:r>
              <a:rPr lang="en-US" altLang="zh-CN" dirty="0">
                <a:solidFill>
                  <a:srgbClr val="40485B"/>
                </a:solidFill>
                <a:latin typeface="-apple-system"/>
              </a:rPr>
              <a:t>clone</a:t>
            </a:r>
            <a:r>
              <a:rPr lang="zh-CN" altLang="en-US" dirty="0">
                <a:solidFill>
                  <a:srgbClr val="40485B"/>
                </a:solidFill>
                <a:latin typeface="-apple-system"/>
              </a:rPr>
              <a:t>了个</a:t>
            </a:r>
            <a:r>
              <a:rPr lang="en-US" altLang="zh-CN" dirty="0">
                <a:solidFill>
                  <a:srgbClr val="40485B"/>
                </a:solidFill>
                <a:latin typeface="-apple-system"/>
              </a:rPr>
              <a:t>Java</a:t>
            </a:r>
            <a:r>
              <a:rPr lang="zh-CN" altLang="en-US" dirty="0">
                <a:solidFill>
                  <a:srgbClr val="40485B"/>
                </a:solidFill>
                <a:latin typeface="-apple-system"/>
              </a:rPr>
              <a:t>调用摄像头的安卓项目，跑了一下感觉还不错，所以，这段代码是我的了！！</a:t>
            </a:r>
            <a:endParaRPr lang="en-US" altLang="zh-CN" dirty="0">
              <a:solidFill>
                <a:srgbClr val="40485B"/>
              </a:solidFill>
              <a:latin typeface="-apple-system"/>
            </a:endParaRPr>
          </a:p>
        </p:txBody>
      </p:sp>
      <p:sp>
        <p:nvSpPr>
          <p:cNvPr id="7" name="文本框 6"/>
          <p:cNvSpPr txBox="1"/>
          <p:nvPr/>
        </p:nvSpPr>
        <p:spPr>
          <a:xfrm>
            <a:off x="3289895" y="3727986"/>
            <a:ext cx="7701606" cy="1477328"/>
          </a:xfrm>
          <a:prstGeom prst="rect">
            <a:avLst/>
          </a:prstGeom>
          <a:noFill/>
        </p:spPr>
        <p:txBody>
          <a:bodyPr wrap="square">
            <a:spAutoFit/>
          </a:bodyPr>
          <a:lstStyle/>
          <a:p>
            <a:pPr algn="l">
              <a:buFont typeface="Arial" panose="020B0604020202020204" pitchFamily="34" charset="0"/>
              <a:buChar char="•"/>
            </a:pPr>
            <a:r>
              <a:rPr lang="en-US" altLang="zh-CN" b="0" i="0" dirty="0">
                <a:solidFill>
                  <a:srgbClr val="40485B"/>
                </a:solidFill>
                <a:effectLst/>
                <a:latin typeface="-apple-system"/>
              </a:rPr>
              <a:t> </a:t>
            </a:r>
            <a:r>
              <a:rPr lang="zh-CN" altLang="en-US" dirty="0">
                <a:solidFill>
                  <a:srgbClr val="40485B"/>
                </a:solidFill>
                <a:latin typeface="-apple-system"/>
              </a:rPr>
              <a:t>但是接下来，他发现他的代码在交叉编译好放到</a:t>
            </a:r>
            <a:r>
              <a:rPr lang="en-US" altLang="zh-CN" dirty="0">
                <a:solidFill>
                  <a:srgbClr val="40485B"/>
                </a:solidFill>
                <a:latin typeface="-apple-system"/>
              </a:rPr>
              <a:t>android</a:t>
            </a:r>
            <a:r>
              <a:rPr lang="zh-CN" altLang="en-US" dirty="0">
                <a:solidFill>
                  <a:srgbClr val="40485B"/>
                </a:solidFill>
                <a:latin typeface="-apple-system"/>
              </a:rPr>
              <a:t>端进行</a:t>
            </a:r>
            <a:r>
              <a:rPr lang="en-US" altLang="zh-CN" dirty="0" err="1">
                <a:solidFill>
                  <a:srgbClr val="40485B"/>
                </a:solidFill>
                <a:latin typeface="-apple-system"/>
              </a:rPr>
              <a:t>adb</a:t>
            </a:r>
            <a:r>
              <a:rPr lang="zh-CN" altLang="en-US" dirty="0">
                <a:solidFill>
                  <a:srgbClr val="40485B"/>
                </a:solidFill>
                <a:latin typeface="-apple-system"/>
              </a:rPr>
              <a:t>调试的时候，</a:t>
            </a:r>
            <a:r>
              <a:rPr lang="en-US" altLang="zh-CN" dirty="0">
                <a:solidFill>
                  <a:srgbClr val="40485B"/>
                </a:solidFill>
                <a:latin typeface="-apple-system"/>
              </a:rPr>
              <a:t>profiling</a:t>
            </a:r>
            <a:r>
              <a:rPr lang="zh-CN" altLang="en-US" dirty="0">
                <a:solidFill>
                  <a:srgbClr val="40485B"/>
                </a:solidFill>
                <a:latin typeface="-apple-system"/>
              </a:rPr>
              <a:t>看效果的时候是</a:t>
            </a:r>
            <a:r>
              <a:rPr lang="en-US" altLang="zh-CN" dirty="0">
                <a:solidFill>
                  <a:srgbClr val="40485B"/>
                </a:solidFill>
                <a:latin typeface="-apple-system"/>
              </a:rPr>
              <a:t>60~80ms</a:t>
            </a:r>
            <a:r>
              <a:rPr lang="zh-CN" altLang="en-US" dirty="0">
                <a:solidFill>
                  <a:srgbClr val="40485B"/>
                </a:solidFill>
                <a:latin typeface="-apple-system"/>
              </a:rPr>
              <a:t>左右，但是一放到</a:t>
            </a:r>
            <a:r>
              <a:rPr lang="en-US" altLang="zh-CN" dirty="0">
                <a:solidFill>
                  <a:srgbClr val="40485B"/>
                </a:solidFill>
                <a:latin typeface="-apple-system"/>
              </a:rPr>
              <a:t>android studio</a:t>
            </a:r>
            <a:r>
              <a:rPr lang="zh-CN" altLang="en-US" dirty="0">
                <a:solidFill>
                  <a:srgbClr val="40485B"/>
                </a:solidFill>
                <a:latin typeface="-apple-system"/>
              </a:rPr>
              <a:t>上，放到应用端</a:t>
            </a:r>
            <a:r>
              <a:rPr lang="en-US" altLang="zh-CN" dirty="0">
                <a:solidFill>
                  <a:srgbClr val="40485B"/>
                </a:solidFill>
                <a:latin typeface="-apple-system"/>
              </a:rPr>
              <a:t>FPS</a:t>
            </a:r>
            <a:r>
              <a:rPr lang="zh-CN" altLang="en-US" dirty="0">
                <a:solidFill>
                  <a:srgbClr val="40485B"/>
                </a:solidFill>
                <a:latin typeface="-apple-system"/>
              </a:rPr>
              <a:t>就突然慢了，怎么都上不去，打印一下</a:t>
            </a:r>
            <a:r>
              <a:rPr lang="en-US" altLang="zh-CN" dirty="0" err="1">
                <a:solidFill>
                  <a:srgbClr val="40485B"/>
                </a:solidFill>
                <a:latin typeface="-apple-system"/>
              </a:rPr>
              <a:t>pringlog</a:t>
            </a:r>
            <a:r>
              <a:rPr lang="zh-CN" altLang="en-US" dirty="0">
                <a:solidFill>
                  <a:srgbClr val="40485B"/>
                </a:solidFill>
                <a:latin typeface="-apple-system"/>
              </a:rPr>
              <a:t>查看</a:t>
            </a:r>
            <a:r>
              <a:rPr lang="en-US" altLang="zh-CN" dirty="0">
                <a:solidFill>
                  <a:srgbClr val="40485B"/>
                </a:solidFill>
                <a:latin typeface="-apple-system"/>
              </a:rPr>
              <a:t>log</a:t>
            </a:r>
            <a:r>
              <a:rPr lang="zh-CN" altLang="en-US" dirty="0">
                <a:solidFill>
                  <a:srgbClr val="40485B"/>
                </a:solidFill>
                <a:latin typeface="-apple-system"/>
              </a:rPr>
              <a:t>分析发现同样的手机，单纯跑编译出模型很快，放到程序中集成突然就时间多了几十毫秒！！！</a:t>
            </a:r>
            <a:endParaRPr lang="en-US" altLang="zh-CN" dirty="0">
              <a:solidFill>
                <a:srgbClr val="40485B"/>
              </a:solidFill>
              <a:latin typeface="-apple-system"/>
            </a:endParaRPr>
          </a:p>
        </p:txBody>
      </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8543" y="-72348"/>
            <a:ext cx="2765990" cy="2765990"/>
          </a:xfrm>
          <a:prstGeom prst="rect">
            <a:avLst/>
          </a:prstGeom>
        </p:spPr>
      </p:pic>
      <p:sp>
        <p:nvSpPr>
          <p:cNvPr id="35" name="文本框 34"/>
          <p:cNvSpPr txBox="1"/>
          <p:nvPr/>
        </p:nvSpPr>
        <p:spPr>
          <a:xfrm>
            <a:off x="3203249" y="5443744"/>
            <a:ext cx="7701606" cy="1200329"/>
          </a:xfrm>
          <a:prstGeom prst="rect">
            <a:avLst/>
          </a:prstGeom>
          <a:noFill/>
        </p:spPr>
        <p:txBody>
          <a:bodyPr wrap="square">
            <a:spAutoFit/>
          </a:bodyPr>
          <a:lstStyle/>
          <a:p>
            <a:pPr algn="l">
              <a:buFont typeface="Arial" panose="020B0604020202020204" pitchFamily="34" charset="0"/>
              <a:buChar char="•"/>
            </a:pPr>
            <a:r>
              <a:rPr lang="zh-CN" altLang="en-US" dirty="0">
                <a:solidFill>
                  <a:srgbClr val="40485B"/>
                </a:solidFill>
                <a:latin typeface="-apple-system"/>
              </a:rPr>
              <a:t>这时候他突然想起来他的图片读取代码。。。原来</a:t>
            </a:r>
            <a:r>
              <a:rPr lang="en-US" altLang="zh-CN" dirty="0">
                <a:solidFill>
                  <a:srgbClr val="40485B"/>
                </a:solidFill>
                <a:latin typeface="-apple-system"/>
              </a:rPr>
              <a:t>Java</a:t>
            </a:r>
            <a:r>
              <a:rPr lang="zh-CN" altLang="en-US" dirty="0">
                <a:solidFill>
                  <a:srgbClr val="40485B"/>
                </a:solidFill>
                <a:latin typeface="-apple-system"/>
              </a:rPr>
              <a:t>端读取图片后需要一个转换函数！！！转成</a:t>
            </a:r>
            <a:r>
              <a:rPr lang="en-US" altLang="zh-CN" dirty="0">
                <a:solidFill>
                  <a:srgbClr val="40485B"/>
                </a:solidFill>
                <a:latin typeface="-apple-system"/>
              </a:rPr>
              <a:t>C++</a:t>
            </a:r>
            <a:r>
              <a:rPr lang="zh-CN" altLang="en-US" dirty="0">
                <a:solidFill>
                  <a:srgbClr val="40485B"/>
                </a:solidFill>
                <a:latin typeface="-apple-system"/>
              </a:rPr>
              <a:t>认识的</a:t>
            </a:r>
            <a:r>
              <a:rPr lang="en-US" altLang="zh-CN" dirty="0">
                <a:solidFill>
                  <a:srgbClr val="40485B"/>
                </a:solidFill>
                <a:latin typeface="-apple-system"/>
              </a:rPr>
              <a:t>bitmap</a:t>
            </a:r>
            <a:r>
              <a:rPr lang="zh-CN" altLang="en-US" dirty="0">
                <a:solidFill>
                  <a:srgbClr val="40485B"/>
                </a:solidFill>
                <a:latin typeface="-apple-system"/>
              </a:rPr>
              <a:t>。。。</a:t>
            </a:r>
            <a:endParaRPr lang="en-US" altLang="zh-CN" dirty="0">
              <a:solidFill>
                <a:srgbClr val="40485B"/>
              </a:solidFill>
              <a:latin typeface="-apple-system"/>
            </a:endParaRPr>
          </a:p>
          <a:p>
            <a:pPr algn="l">
              <a:buFont typeface="Arial" panose="020B0604020202020204" pitchFamily="34" charset="0"/>
              <a:buChar char="•"/>
            </a:pPr>
            <a:r>
              <a:rPr lang="zh-CN" altLang="en-US" dirty="0">
                <a:solidFill>
                  <a:srgbClr val="40485B"/>
                </a:solidFill>
                <a:latin typeface="-apple-system"/>
              </a:rPr>
              <a:t>这个过程中花费了很感人的时间，让我们</a:t>
            </a:r>
            <a:endParaRPr lang="en-US" altLang="zh-CN" dirty="0">
              <a:solidFill>
                <a:srgbClr val="40485B"/>
              </a:solidFill>
              <a:latin typeface="-apple-system"/>
            </a:endParaRPr>
          </a:p>
          <a:p>
            <a:pPr algn="l">
              <a:buFont typeface="Arial" panose="020B0604020202020204" pitchFamily="34" charset="0"/>
              <a:buChar char="•"/>
            </a:pPr>
            <a:r>
              <a:rPr lang="zh-CN" altLang="en-US" dirty="0">
                <a:solidFill>
                  <a:srgbClr val="40485B"/>
                </a:solidFill>
                <a:latin typeface="-apple-system"/>
              </a:rPr>
              <a:t>辛辛苦苦“连抄”代写的</a:t>
            </a:r>
            <a:r>
              <a:rPr lang="en-US" altLang="zh-CN" dirty="0">
                <a:solidFill>
                  <a:srgbClr val="40485B"/>
                </a:solidFill>
                <a:latin typeface="-apple-system"/>
              </a:rPr>
              <a:t>arm</a:t>
            </a:r>
            <a:r>
              <a:rPr lang="zh-CN" altLang="en-US" dirty="0">
                <a:solidFill>
                  <a:srgbClr val="40485B"/>
                </a:solidFill>
                <a:latin typeface="-apple-system"/>
              </a:rPr>
              <a:t>端</a:t>
            </a:r>
            <a:r>
              <a:rPr lang="en-US" altLang="zh-CN" dirty="0" err="1">
                <a:solidFill>
                  <a:srgbClr val="40485B"/>
                </a:solidFill>
                <a:latin typeface="-apple-system"/>
              </a:rPr>
              <a:t>intrisics</a:t>
            </a:r>
            <a:r>
              <a:rPr lang="zh-CN" altLang="en-US" dirty="0">
                <a:solidFill>
                  <a:srgbClr val="40485B"/>
                </a:solidFill>
                <a:latin typeface="-apple-system"/>
              </a:rPr>
              <a:t>，汇编接节省的时间全部浪费掉</a:t>
            </a:r>
            <a:endParaRPr lang="en-US" altLang="zh-CN" dirty="0">
              <a:solidFill>
                <a:srgbClr val="40485B"/>
              </a:solidFill>
              <a:latin typeface="-apple-system"/>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000"/>
                                        <p:tgtEl>
                                          <p:spTgt spid="27"/>
                                        </p:tgtEl>
                                      </p:cBhvr>
                                    </p:animEffect>
                                    <p:anim calcmode="lin" valueType="num">
                                      <p:cBhvr>
                                        <p:cTn id="18" dur="2000" fill="hold"/>
                                        <p:tgtEl>
                                          <p:spTgt spid="27"/>
                                        </p:tgtEl>
                                        <p:attrNameLst>
                                          <p:attrName>ppt_w</p:attrName>
                                        </p:attrNameLst>
                                      </p:cBhvr>
                                      <p:tavLst>
                                        <p:tav tm="0" fmla="#ppt_w*sin(2.5*pi*$)">
                                          <p:val>
                                            <p:fltVal val="0"/>
                                          </p:val>
                                        </p:tav>
                                        <p:tav tm="100000">
                                          <p:val>
                                            <p:fltVal val="1"/>
                                          </p:val>
                                        </p:tav>
                                      </p:tavLst>
                                    </p:anim>
                                    <p:anim calcmode="lin" valueType="num">
                                      <p:cBhvr>
                                        <p:cTn id="19"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P spid="7"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1366520" y="-175667"/>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11580" y="1636623"/>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910" y="2279243"/>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494030" y="2279243"/>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351790" y="2549671"/>
            <a:ext cx="2038350" cy="1264449"/>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PART.3 </a:t>
            </a:r>
            <a:r>
              <a:rPr lang="zh-CN" altLang="en-US" sz="3600" b="1" dirty="0">
                <a:solidFill>
                  <a:schemeClr val="bg1"/>
                </a:solidFill>
                <a:latin typeface="Novecento wide Bold" panose="00000805000000000000" charset="0"/>
                <a:cs typeface="Novecento wide Bold" panose="00000805000000000000" charset="0"/>
              </a:rPr>
              <a:t>系统设计</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80660" y="6024819"/>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185910" y="5443744"/>
            <a:ext cx="3266440" cy="461665"/>
          </a:xfrm>
          <a:prstGeom prst="rect">
            <a:avLst/>
          </a:prstGeom>
          <a:noFill/>
        </p:spPr>
        <p:txBody>
          <a:bodyPr wrap="square" rtlCol="0">
            <a:spAutoFit/>
          </a:bodyPr>
          <a:lstStyle/>
          <a:p>
            <a:r>
              <a:rPr lang="zh-CN" altLang="en-US" sz="2400" dirty="0">
                <a:latin typeface="Novecento wide Bold" panose="00000805000000000000" charset="0"/>
                <a:cs typeface="Novecento wide Bold" panose="00000805000000000000" charset="0"/>
              </a:rPr>
              <a:t>更高效的摄像头</a:t>
            </a:r>
            <a:endParaRPr lang="en-US" altLang="zh-CN" sz="2400" dirty="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矩形 33"/>
          <p:cNvSpPr/>
          <p:nvPr/>
        </p:nvSpPr>
        <p:spPr>
          <a:xfrm>
            <a:off x="8537125" y="5511453"/>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21" name="文本框 20"/>
          <p:cNvSpPr txBox="1"/>
          <p:nvPr/>
        </p:nvSpPr>
        <p:spPr>
          <a:xfrm>
            <a:off x="3311341" y="3729959"/>
            <a:ext cx="7701606" cy="2585323"/>
          </a:xfrm>
          <a:prstGeom prst="rect">
            <a:avLst/>
          </a:prstGeom>
          <a:noFill/>
        </p:spPr>
        <p:txBody>
          <a:bodyPr wrap="square">
            <a:spAutoFit/>
          </a:bodyPr>
          <a:lstStyle/>
          <a:p>
            <a:pPr algn="l">
              <a:buFont typeface="Arial" panose="020B0604020202020204" pitchFamily="34" charset="0"/>
              <a:buChar char="•"/>
            </a:pPr>
            <a:r>
              <a:rPr lang="en-US" altLang="zh-CN" b="0" i="0" dirty="0">
                <a:solidFill>
                  <a:srgbClr val="40485B"/>
                </a:solidFill>
                <a:effectLst/>
                <a:latin typeface="-apple-system"/>
              </a:rPr>
              <a:t>  </a:t>
            </a:r>
            <a:r>
              <a:rPr lang="zh-CN" altLang="en-US" b="0" i="0" dirty="0">
                <a:solidFill>
                  <a:srgbClr val="40485B"/>
                </a:solidFill>
                <a:effectLst/>
                <a:latin typeface="-apple-system"/>
              </a:rPr>
              <a:t>为什么需要一个更高效的摄像头？</a:t>
            </a:r>
            <a:endParaRPr lang="en-US" altLang="zh-CN" b="0" i="0" dirty="0">
              <a:solidFill>
                <a:srgbClr val="40485B"/>
              </a:solidFill>
              <a:effectLst/>
              <a:latin typeface="-apple-system"/>
            </a:endParaRPr>
          </a:p>
          <a:p>
            <a:pPr algn="l">
              <a:buFont typeface="Arial" panose="020B0604020202020204" pitchFamily="34" charset="0"/>
              <a:buChar char="•"/>
            </a:pPr>
            <a:endParaRPr lang="en-US" altLang="zh-CN" dirty="0">
              <a:solidFill>
                <a:srgbClr val="40485B"/>
              </a:solidFill>
              <a:latin typeface="-apple-system"/>
            </a:endParaRPr>
          </a:p>
          <a:p>
            <a:pPr algn="l"/>
            <a:r>
              <a:rPr lang="zh-CN" altLang="en-US" b="0" i="0" dirty="0">
                <a:solidFill>
                  <a:srgbClr val="FF0000"/>
                </a:solidFill>
                <a:effectLst/>
                <a:latin typeface="-apple-system"/>
              </a:rPr>
              <a:t>只有配合高效的 </a:t>
            </a:r>
            <a:r>
              <a:rPr lang="en-US" altLang="zh-CN" b="0" i="0" dirty="0">
                <a:solidFill>
                  <a:srgbClr val="FF0000"/>
                </a:solidFill>
                <a:effectLst/>
                <a:latin typeface="-apple-system"/>
              </a:rPr>
              <a:t>android </a:t>
            </a:r>
            <a:r>
              <a:rPr lang="zh-CN" altLang="en-US" b="0" i="0" dirty="0">
                <a:solidFill>
                  <a:srgbClr val="FF0000"/>
                </a:solidFill>
                <a:effectLst/>
                <a:latin typeface="-apple-system"/>
              </a:rPr>
              <a:t>应用层实现，才能将底层对模型的</a:t>
            </a:r>
            <a:r>
              <a:rPr lang="zh-CN" altLang="en-US" dirty="0">
                <a:solidFill>
                  <a:srgbClr val="FF0000"/>
                </a:solidFill>
                <a:latin typeface="-apple-system"/>
              </a:rPr>
              <a:t>优化</a:t>
            </a:r>
            <a:r>
              <a:rPr lang="zh-CN" altLang="en-US" b="0" i="0" dirty="0">
                <a:solidFill>
                  <a:srgbClr val="FF0000"/>
                </a:solidFill>
                <a:effectLst/>
                <a:latin typeface="-apple-system"/>
              </a:rPr>
              <a:t>优势体现</a:t>
            </a:r>
          </a:p>
          <a:p>
            <a:pPr algn="l"/>
            <a:r>
              <a:rPr lang="zh-CN" altLang="en-US" b="0" i="0" dirty="0">
                <a:solidFill>
                  <a:srgbClr val="FF0000"/>
                </a:solidFill>
                <a:effectLst/>
                <a:latin typeface="-apple-system"/>
              </a:rPr>
              <a:t>否则，底层辛辛苦苦省下的时间，很容易被上层低效的实现浪费</a:t>
            </a:r>
            <a:endParaRPr lang="en-US" altLang="zh-CN" b="0" i="0" dirty="0">
              <a:solidFill>
                <a:srgbClr val="FF0000"/>
              </a:solidFill>
              <a:effectLst/>
              <a:latin typeface="-apple-system"/>
            </a:endParaRPr>
          </a:p>
          <a:p>
            <a:pPr algn="l"/>
            <a:endParaRPr lang="en-US" altLang="zh-CN" dirty="0">
              <a:solidFill>
                <a:srgbClr val="FF0000"/>
              </a:solidFill>
              <a:latin typeface="-apple-system"/>
            </a:endParaRPr>
          </a:p>
          <a:p>
            <a:pPr algn="l"/>
            <a:endParaRPr lang="en-US" altLang="zh-CN" dirty="0">
              <a:solidFill>
                <a:srgbClr val="40485B"/>
              </a:solidFill>
              <a:latin typeface="-apple-system"/>
            </a:endParaRPr>
          </a:p>
          <a:p>
            <a:pPr algn="l"/>
            <a:endParaRPr lang="en-US" altLang="zh-CN" dirty="0">
              <a:solidFill>
                <a:srgbClr val="40485B"/>
              </a:solidFill>
              <a:latin typeface="-apple-system"/>
            </a:endParaRPr>
          </a:p>
          <a:p>
            <a:pPr algn="l">
              <a:buFont typeface="Arial" panose="020B0604020202020204" pitchFamily="34" charset="0"/>
              <a:buChar char="•"/>
            </a:pPr>
            <a:endParaRPr lang="en-US" altLang="zh-CN" dirty="0">
              <a:solidFill>
                <a:srgbClr val="40485B"/>
              </a:solidFill>
              <a:latin typeface="-apple-system"/>
            </a:endParaRPr>
          </a:p>
          <a:p>
            <a:pPr algn="l">
              <a:buFont typeface="Arial" panose="020B0604020202020204" pitchFamily="34" charset="0"/>
              <a:buChar char="•"/>
            </a:pPr>
            <a:endParaRPr lang="zh-CN" altLang="en-US" b="0" i="0" dirty="0">
              <a:solidFill>
                <a:srgbClr val="40485B"/>
              </a:solidFill>
              <a:effectLst/>
              <a:latin typeface="-apple-system"/>
            </a:endParaRPr>
          </a:p>
        </p:txBody>
      </p:sp>
      <p:sp>
        <p:nvSpPr>
          <p:cNvPr id="19" name="文本框 18"/>
          <p:cNvSpPr txBox="1"/>
          <p:nvPr/>
        </p:nvSpPr>
        <p:spPr>
          <a:xfrm>
            <a:off x="3284212" y="233825"/>
            <a:ext cx="7701606" cy="2031325"/>
          </a:xfrm>
          <a:prstGeom prst="rect">
            <a:avLst/>
          </a:prstGeom>
          <a:noFill/>
        </p:spPr>
        <p:txBody>
          <a:bodyPr wrap="square">
            <a:spAutoFit/>
          </a:bodyPr>
          <a:lstStyle/>
          <a:p>
            <a:pPr indent="-285750">
              <a:buFont typeface="Arial" panose="020B0604020202020204" pitchFamily="34" charset="0"/>
              <a:buChar char="•"/>
            </a:pPr>
            <a:r>
              <a:rPr lang="zh-CN" altLang="en-US" dirty="0">
                <a:solidFill>
                  <a:srgbClr val="40485B"/>
                </a:solidFill>
                <a:latin typeface="-apple-system"/>
              </a:rPr>
              <a:t>现在的业界主要方案是什么？</a:t>
            </a:r>
            <a:endParaRPr lang="en-US" altLang="zh-CN" dirty="0">
              <a:solidFill>
                <a:srgbClr val="40485B"/>
              </a:solidFill>
              <a:latin typeface="-apple-system"/>
            </a:endParaRPr>
          </a:p>
          <a:p>
            <a:pPr algn="l">
              <a:buFont typeface="+mj-lt"/>
              <a:buAutoNum type="arabicPeriod"/>
            </a:pPr>
            <a:r>
              <a:rPr lang="en-US" altLang="zh-CN" b="0" i="0" dirty="0">
                <a:solidFill>
                  <a:srgbClr val="121212"/>
                </a:solidFill>
                <a:effectLst/>
                <a:latin typeface="-apple-system"/>
              </a:rPr>
              <a:t>java </a:t>
            </a:r>
            <a:r>
              <a:rPr lang="zh-CN" altLang="en-US" b="0" i="0" dirty="0">
                <a:solidFill>
                  <a:srgbClr val="121212"/>
                </a:solidFill>
                <a:effectLst/>
                <a:latin typeface="-apple-system"/>
              </a:rPr>
              <a:t>初始化和设置相机，创建 </a:t>
            </a:r>
            <a:r>
              <a:rPr lang="en-US" altLang="zh-CN" b="0" i="0" dirty="0" err="1">
                <a:solidFill>
                  <a:srgbClr val="121212"/>
                </a:solidFill>
                <a:effectLst/>
                <a:latin typeface="-apple-system"/>
              </a:rPr>
              <a:t>ImageReader</a:t>
            </a:r>
            <a:r>
              <a:rPr lang="en-US" altLang="zh-CN" b="0" i="0" dirty="0">
                <a:solidFill>
                  <a:srgbClr val="121212"/>
                </a:solidFill>
                <a:effectLst/>
                <a:latin typeface="-apple-system"/>
              </a:rPr>
              <a:t> </a:t>
            </a:r>
            <a:r>
              <a:rPr lang="zh-CN" altLang="en-US" b="0" i="0" dirty="0">
                <a:solidFill>
                  <a:srgbClr val="121212"/>
                </a:solidFill>
                <a:effectLst/>
                <a:latin typeface="-apple-system"/>
              </a:rPr>
              <a:t>做预览回调</a:t>
            </a:r>
          </a:p>
          <a:p>
            <a:pPr algn="l">
              <a:buFont typeface="+mj-lt"/>
              <a:buAutoNum type="arabicPeriod"/>
            </a:pPr>
            <a:r>
              <a:rPr lang="en-US" altLang="zh-CN" b="0" i="0" dirty="0">
                <a:solidFill>
                  <a:srgbClr val="121212"/>
                </a:solidFill>
                <a:effectLst/>
                <a:latin typeface="-apple-system"/>
              </a:rPr>
              <a:t>java </a:t>
            </a:r>
            <a:r>
              <a:rPr lang="en-US" altLang="zh-CN" b="0" i="0" dirty="0" err="1">
                <a:solidFill>
                  <a:srgbClr val="121212"/>
                </a:solidFill>
                <a:effectLst/>
                <a:latin typeface="-apple-system"/>
              </a:rPr>
              <a:t>OnImageAvailable</a:t>
            </a:r>
            <a:r>
              <a:rPr lang="en-US" altLang="zh-CN" b="0" i="0" dirty="0">
                <a:solidFill>
                  <a:srgbClr val="121212"/>
                </a:solidFill>
                <a:effectLst/>
                <a:latin typeface="-apple-system"/>
              </a:rPr>
              <a:t> </a:t>
            </a:r>
            <a:r>
              <a:rPr lang="zh-CN" altLang="en-US" b="0" i="0" dirty="0">
                <a:solidFill>
                  <a:srgbClr val="121212"/>
                </a:solidFill>
                <a:effectLst/>
                <a:latin typeface="-apple-system"/>
              </a:rPr>
              <a:t>转换为 </a:t>
            </a:r>
            <a:r>
              <a:rPr lang="en-US" altLang="zh-CN" b="0" i="0" dirty="0" err="1">
                <a:solidFill>
                  <a:srgbClr val="121212"/>
                </a:solidFill>
                <a:effectLst/>
                <a:latin typeface="-apple-system"/>
              </a:rPr>
              <a:t>rgba</a:t>
            </a:r>
            <a:r>
              <a:rPr lang="en-US" altLang="zh-CN" b="0" i="0" dirty="0">
                <a:solidFill>
                  <a:srgbClr val="121212"/>
                </a:solidFill>
                <a:effectLst/>
                <a:latin typeface="-apple-system"/>
              </a:rPr>
              <a:t> / Bitmap</a:t>
            </a:r>
          </a:p>
          <a:p>
            <a:pPr algn="l">
              <a:buFont typeface="+mj-lt"/>
              <a:buAutoNum type="arabicPeriod"/>
            </a:pPr>
            <a:r>
              <a:rPr lang="en-US" altLang="zh-CN" b="0" i="0" dirty="0">
                <a:solidFill>
                  <a:srgbClr val="121212"/>
                </a:solidFill>
                <a:effectLst/>
                <a:latin typeface="-apple-system"/>
              </a:rPr>
              <a:t>java </a:t>
            </a:r>
            <a:r>
              <a:rPr lang="zh-CN" altLang="en-US" b="0" i="0" dirty="0">
                <a:solidFill>
                  <a:srgbClr val="121212"/>
                </a:solidFill>
                <a:effectLst/>
                <a:latin typeface="-apple-system"/>
              </a:rPr>
              <a:t>通过 </a:t>
            </a:r>
            <a:r>
              <a:rPr lang="en-US" altLang="zh-CN" b="0" i="0" dirty="0">
                <a:solidFill>
                  <a:srgbClr val="121212"/>
                </a:solidFill>
                <a:effectLst/>
                <a:latin typeface="-apple-system"/>
              </a:rPr>
              <a:t>JNI </a:t>
            </a:r>
            <a:r>
              <a:rPr lang="zh-CN" altLang="en-US" b="0" i="0" dirty="0">
                <a:solidFill>
                  <a:srgbClr val="121212"/>
                </a:solidFill>
                <a:effectLst/>
                <a:latin typeface="-apple-system"/>
              </a:rPr>
              <a:t>调用 </a:t>
            </a:r>
            <a:r>
              <a:rPr lang="en-US" altLang="zh-CN" b="0" i="0" dirty="0">
                <a:solidFill>
                  <a:srgbClr val="121212"/>
                </a:solidFill>
                <a:effectLst/>
                <a:latin typeface="-apple-system"/>
              </a:rPr>
              <a:t>C++ </a:t>
            </a:r>
            <a:r>
              <a:rPr lang="zh-CN" altLang="en-US" b="0" i="0" dirty="0">
                <a:solidFill>
                  <a:srgbClr val="121212"/>
                </a:solidFill>
                <a:effectLst/>
                <a:latin typeface="-apple-system"/>
              </a:rPr>
              <a:t>实现的检测模型函数</a:t>
            </a:r>
            <a:r>
              <a:rPr lang="en-US" altLang="zh-CN" b="0" i="0" dirty="0">
                <a:solidFill>
                  <a:srgbClr val="121212"/>
                </a:solidFill>
                <a:effectLst/>
                <a:latin typeface="-apple-system"/>
              </a:rPr>
              <a:t>API</a:t>
            </a:r>
            <a:endParaRPr lang="zh-CN" altLang="en-US" b="0" i="0" dirty="0">
              <a:solidFill>
                <a:srgbClr val="121212"/>
              </a:solidFill>
              <a:effectLst/>
              <a:latin typeface="-apple-system"/>
            </a:endParaRPr>
          </a:p>
          <a:p>
            <a:pPr algn="l">
              <a:buFont typeface="+mj-lt"/>
              <a:buAutoNum type="arabicPeriod"/>
            </a:pPr>
            <a:r>
              <a:rPr lang="en-US" altLang="zh-CN" b="0" i="0" dirty="0" err="1">
                <a:solidFill>
                  <a:srgbClr val="121212"/>
                </a:solidFill>
                <a:effectLst/>
                <a:latin typeface="-apple-system"/>
              </a:rPr>
              <a:t>c++</a:t>
            </a:r>
            <a:r>
              <a:rPr lang="en-US" altLang="zh-CN" b="0" i="0" dirty="0">
                <a:solidFill>
                  <a:srgbClr val="121212"/>
                </a:solidFill>
                <a:effectLst/>
                <a:latin typeface="-apple-system"/>
              </a:rPr>
              <a:t> </a:t>
            </a:r>
            <a:r>
              <a:rPr lang="zh-CN" altLang="en-US" b="0" i="0" dirty="0">
                <a:solidFill>
                  <a:srgbClr val="121212"/>
                </a:solidFill>
                <a:effectLst/>
                <a:latin typeface="-apple-system"/>
              </a:rPr>
              <a:t>进行模型推理</a:t>
            </a:r>
          </a:p>
          <a:p>
            <a:pPr algn="l">
              <a:buFont typeface="+mj-lt"/>
              <a:buAutoNum type="arabicPeriod"/>
            </a:pPr>
            <a:r>
              <a:rPr lang="en-US" altLang="zh-CN" b="0" i="0" dirty="0">
                <a:solidFill>
                  <a:srgbClr val="121212"/>
                </a:solidFill>
                <a:effectLst/>
                <a:latin typeface="-apple-system"/>
              </a:rPr>
              <a:t>java </a:t>
            </a:r>
            <a:r>
              <a:rPr lang="zh-CN" altLang="en-US" b="0" i="0" dirty="0">
                <a:solidFill>
                  <a:srgbClr val="121212"/>
                </a:solidFill>
                <a:effectLst/>
                <a:latin typeface="-apple-system"/>
              </a:rPr>
              <a:t>通过 </a:t>
            </a:r>
            <a:r>
              <a:rPr lang="en-US" altLang="zh-CN" b="0" i="0" dirty="0">
                <a:solidFill>
                  <a:srgbClr val="121212"/>
                </a:solidFill>
                <a:effectLst/>
                <a:latin typeface="-apple-system"/>
              </a:rPr>
              <a:t>JNI </a:t>
            </a:r>
            <a:r>
              <a:rPr lang="zh-CN" altLang="en-US" b="0" i="0" dirty="0">
                <a:solidFill>
                  <a:srgbClr val="121212"/>
                </a:solidFill>
                <a:effectLst/>
                <a:latin typeface="-apple-system"/>
              </a:rPr>
              <a:t>返回检测框信息，用 </a:t>
            </a:r>
            <a:r>
              <a:rPr lang="en-US" altLang="zh-CN" b="0" i="0" dirty="0">
                <a:solidFill>
                  <a:srgbClr val="121212"/>
                </a:solidFill>
                <a:effectLst/>
                <a:latin typeface="-apple-system"/>
              </a:rPr>
              <a:t>Canvas </a:t>
            </a:r>
            <a:r>
              <a:rPr lang="zh-CN" altLang="en-US" b="0" i="0" dirty="0">
                <a:solidFill>
                  <a:srgbClr val="121212"/>
                </a:solidFill>
                <a:effectLst/>
                <a:latin typeface="-apple-system"/>
              </a:rPr>
              <a:t>在 </a:t>
            </a:r>
            <a:r>
              <a:rPr lang="en-US" altLang="zh-CN" b="0" i="0" dirty="0">
                <a:solidFill>
                  <a:srgbClr val="121212"/>
                </a:solidFill>
                <a:effectLst/>
                <a:latin typeface="-apple-system"/>
              </a:rPr>
              <a:t>Bitmap </a:t>
            </a:r>
            <a:r>
              <a:rPr lang="zh-CN" altLang="en-US" b="0" i="0" dirty="0">
                <a:solidFill>
                  <a:srgbClr val="121212"/>
                </a:solidFill>
                <a:effectLst/>
                <a:latin typeface="-apple-system"/>
              </a:rPr>
              <a:t>画框画字，更新</a:t>
            </a:r>
          </a:p>
          <a:p>
            <a:pPr algn="l">
              <a:buFont typeface="+mj-lt"/>
              <a:buAutoNum type="arabicPeriod"/>
            </a:pPr>
            <a:r>
              <a:rPr lang="zh-CN" altLang="en-US" b="0" i="0" dirty="0">
                <a:solidFill>
                  <a:srgbClr val="121212"/>
                </a:solidFill>
                <a:effectLst/>
                <a:latin typeface="-apple-system"/>
              </a:rPr>
              <a:t>重复 </a:t>
            </a:r>
            <a:r>
              <a:rPr lang="en-US" altLang="zh-CN" b="0" i="0" dirty="0">
                <a:solidFill>
                  <a:srgbClr val="121212"/>
                </a:solidFill>
                <a:effectLst/>
                <a:latin typeface="-apple-system"/>
              </a:rPr>
              <a:t>3-5</a:t>
            </a:r>
          </a:p>
        </p:txBody>
      </p:sp>
      <p:sp>
        <p:nvSpPr>
          <p:cNvPr id="22" name="文本框 21"/>
          <p:cNvSpPr txBox="1"/>
          <p:nvPr/>
        </p:nvSpPr>
        <p:spPr>
          <a:xfrm>
            <a:off x="3327074" y="2414458"/>
            <a:ext cx="7701606" cy="923330"/>
          </a:xfrm>
          <a:prstGeom prst="rect">
            <a:avLst/>
          </a:prstGeom>
          <a:noFill/>
        </p:spPr>
        <p:txBody>
          <a:bodyPr wrap="square">
            <a:spAutoFit/>
          </a:bodyPr>
          <a:lstStyle/>
          <a:p>
            <a:pPr algn="l"/>
            <a:endParaRPr lang="en-US" altLang="zh-CN" dirty="0">
              <a:solidFill>
                <a:srgbClr val="40485B"/>
              </a:solidFill>
              <a:latin typeface="-apple-system"/>
            </a:endParaRPr>
          </a:p>
          <a:p>
            <a:pPr indent="-285750">
              <a:buFont typeface="Arial" panose="020B0604020202020204" pitchFamily="34" charset="0"/>
              <a:buChar char="•"/>
            </a:pPr>
            <a:r>
              <a:rPr lang="zh-CN" altLang="en-US" dirty="0">
                <a:solidFill>
                  <a:srgbClr val="40485B"/>
                </a:solidFill>
                <a:latin typeface="-apple-system"/>
              </a:rPr>
              <a:t>问题在哪里？</a:t>
            </a:r>
          </a:p>
          <a:p>
            <a:pPr algn="l"/>
            <a:r>
              <a:rPr lang="en-US" altLang="zh-CN" b="0" i="0" dirty="0">
                <a:solidFill>
                  <a:srgbClr val="FF0000"/>
                </a:solidFill>
                <a:effectLst/>
                <a:latin typeface="-apple-system"/>
              </a:rPr>
              <a:t>Java</a:t>
            </a:r>
            <a:r>
              <a:rPr lang="zh-CN" altLang="en-US" b="0" i="0" dirty="0">
                <a:solidFill>
                  <a:srgbClr val="FF0000"/>
                </a:solidFill>
                <a:effectLst/>
                <a:latin typeface="-apple-system"/>
              </a:rPr>
              <a:t>太慢了！</a:t>
            </a:r>
            <a:endParaRPr lang="en-US" altLang="zh-CN" b="0" i="0" dirty="0">
              <a:solidFill>
                <a:srgbClr val="FF0000"/>
              </a:solidFill>
              <a:effectLst/>
              <a:latin typeface="-apple-system"/>
            </a:endParaRPr>
          </a:p>
        </p:txBody>
      </p:sp>
      <p:sp>
        <p:nvSpPr>
          <p:cNvPr id="24" name="文本框 23"/>
          <p:cNvSpPr txBox="1"/>
          <p:nvPr/>
        </p:nvSpPr>
        <p:spPr>
          <a:xfrm>
            <a:off x="3250319" y="5220991"/>
            <a:ext cx="7701606" cy="646331"/>
          </a:xfrm>
          <a:prstGeom prst="rect">
            <a:avLst/>
          </a:prstGeom>
          <a:noFill/>
        </p:spPr>
        <p:txBody>
          <a:bodyPr wrap="square">
            <a:spAutoFit/>
          </a:bodyPr>
          <a:lstStyle/>
          <a:p>
            <a:pPr algn="l"/>
            <a:r>
              <a:rPr lang="zh-CN" altLang="en-US" dirty="0">
                <a:solidFill>
                  <a:srgbClr val="FF0000"/>
                </a:solidFill>
                <a:latin typeface="-apple-system"/>
              </a:rPr>
              <a:t>性能的一大瓶颈！</a:t>
            </a:r>
            <a:r>
              <a:rPr lang="en-US" altLang="zh-CN" dirty="0">
                <a:solidFill>
                  <a:srgbClr val="FF0000"/>
                </a:solidFill>
                <a:latin typeface="-apple-system"/>
              </a:rPr>
              <a:t>Java</a:t>
            </a:r>
            <a:r>
              <a:rPr lang="zh-CN" altLang="en-US" dirty="0">
                <a:solidFill>
                  <a:srgbClr val="FF0000"/>
                </a:solidFill>
                <a:latin typeface="-apple-system"/>
              </a:rPr>
              <a:t>传过来图片的开销导致模型初始化后进行读取然后运算返回结果白白浪费了大量</a:t>
            </a:r>
            <a:r>
              <a:rPr lang="en-US" altLang="zh-CN" dirty="0" err="1">
                <a:solidFill>
                  <a:srgbClr val="FF0000"/>
                </a:solidFill>
                <a:latin typeface="-apple-system"/>
              </a:rPr>
              <a:t>cpu</a:t>
            </a:r>
            <a:r>
              <a:rPr lang="zh-CN" altLang="en-US" dirty="0">
                <a:solidFill>
                  <a:srgbClr val="FF0000"/>
                </a:solidFill>
                <a:latin typeface="-apple-system"/>
              </a:rPr>
              <a:t>的时钟周期！</a:t>
            </a:r>
            <a:endParaRPr lang="en-US" altLang="zh-CN" b="0" i="0" dirty="0">
              <a:solidFill>
                <a:srgbClr val="FF0000"/>
              </a:solidFill>
              <a:effectLst/>
              <a:latin typeface="-apple-system"/>
            </a:endParaRPr>
          </a:p>
        </p:txBody>
      </p:sp>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475" y="2398211"/>
            <a:ext cx="1466665" cy="13538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9" grpId="0"/>
      <p:bldP spid="22"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1366520" y="-175667"/>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11580" y="1636623"/>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910" y="2279243"/>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434800" y="242443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351790" y="2549671"/>
            <a:ext cx="2038350" cy="1264449"/>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PART.3 </a:t>
            </a:r>
            <a:r>
              <a:rPr lang="zh-CN" altLang="en-US" sz="3600" b="1" dirty="0">
                <a:solidFill>
                  <a:schemeClr val="bg1"/>
                </a:solidFill>
                <a:latin typeface="Novecento wide Bold" panose="00000805000000000000" charset="0"/>
                <a:cs typeface="Novecento wide Bold" panose="00000805000000000000" charset="0"/>
              </a:rPr>
              <a:t>系统设计</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80660" y="6024819"/>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185910" y="5443744"/>
            <a:ext cx="3266440" cy="461665"/>
          </a:xfrm>
          <a:prstGeom prst="rect">
            <a:avLst/>
          </a:prstGeom>
          <a:noFill/>
        </p:spPr>
        <p:txBody>
          <a:bodyPr wrap="square" rtlCol="0">
            <a:spAutoFit/>
          </a:bodyPr>
          <a:lstStyle/>
          <a:p>
            <a:r>
              <a:rPr lang="zh-CN" altLang="en-US" sz="2400" dirty="0">
                <a:latin typeface="Novecento wide Bold" panose="00000805000000000000" charset="0"/>
                <a:cs typeface="Novecento wide Bold" panose="00000805000000000000" charset="0"/>
              </a:rPr>
              <a:t>更高效的摄像头</a:t>
            </a:r>
            <a:endParaRPr lang="en-US" altLang="zh-CN" sz="2400" dirty="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矩形 33"/>
          <p:cNvSpPr/>
          <p:nvPr/>
        </p:nvSpPr>
        <p:spPr>
          <a:xfrm>
            <a:off x="8537125" y="5511453"/>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9" name="文本框 18"/>
          <p:cNvSpPr txBox="1"/>
          <p:nvPr/>
        </p:nvSpPr>
        <p:spPr>
          <a:xfrm>
            <a:off x="3244708" y="621426"/>
            <a:ext cx="7701606" cy="2308324"/>
          </a:xfrm>
          <a:prstGeom prst="rect">
            <a:avLst/>
          </a:prstGeom>
          <a:noFill/>
        </p:spPr>
        <p:txBody>
          <a:bodyPr wrap="square">
            <a:spAutoFit/>
          </a:bodyPr>
          <a:lstStyle/>
          <a:p>
            <a:pPr indent="-285750">
              <a:buFont typeface="Arial" panose="020B0604020202020204" pitchFamily="34" charset="0"/>
              <a:buChar char="•"/>
            </a:pPr>
            <a:r>
              <a:rPr lang="zh-CN" altLang="en-US" dirty="0">
                <a:solidFill>
                  <a:srgbClr val="40485B"/>
                </a:solidFill>
                <a:latin typeface="-apple-system"/>
              </a:rPr>
              <a:t>我们的主要方案是什么？</a:t>
            </a:r>
            <a:endParaRPr lang="en-US" altLang="zh-CN" dirty="0">
              <a:solidFill>
                <a:srgbClr val="40485B"/>
              </a:solidFill>
              <a:latin typeface="-apple-system"/>
            </a:endParaRPr>
          </a:p>
          <a:p>
            <a:endParaRPr lang="en-US" altLang="zh-CN" dirty="0">
              <a:solidFill>
                <a:srgbClr val="40485B"/>
              </a:solidFill>
              <a:latin typeface="-apple-system"/>
            </a:endParaRPr>
          </a:p>
          <a:p>
            <a:r>
              <a:rPr lang="zh-CN" altLang="en-US" dirty="0">
                <a:solidFill>
                  <a:srgbClr val="40485B"/>
                </a:solidFill>
                <a:latin typeface="-apple-system"/>
              </a:rPr>
              <a:t>答案就是，图片的读取、摄像头的调用</a:t>
            </a:r>
            <a:r>
              <a:rPr lang="zh-CN" altLang="en-US" b="1" dirty="0">
                <a:solidFill>
                  <a:srgbClr val="40485B"/>
                </a:solidFill>
                <a:latin typeface="-apple-system"/>
              </a:rPr>
              <a:t>全部使用</a:t>
            </a:r>
            <a:r>
              <a:rPr lang="en-US" altLang="zh-CN" b="1" dirty="0">
                <a:solidFill>
                  <a:srgbClr val="40485B"/>
                </a:solidFill>
                <a:latin typeface="-apple-system"/>
              </a:rPr>
              <a:t>C++</a:t>
            </a:r>
            <a:r>
              <a:rPr lang="zh-CN" altLang="en-US" b="1" dirty="0">
                <a:solidFill>
                  <a:srgbClr val="40485B"/>
                </a:solidFill>
                <a:latin typeface="-apple-system"/>
              </a:rPr>
              <a:t>进行处理！然后仅仅暴露出一个“开始运动！”，把所有任务都交给</a:t>
            </a:r>
            <a:r>
              <a:rPr lang="en-US" altLang="zh-CN" b="1" dirty="0" err="1">
                <a:solidFill>
                  <a:srgbClr val="40485B"/>
                </a:solidFill>
                <a:latin typeface="-apple-system"/>
              </a:rPr>
              <a:t>cpp</a:t>
            </a:r>
            <a:r>
              <a:rPr lang="zh-CN" altLang="en-US" b="1" dirty="0">
                <a:solidFill>
                  <a:srgbClr val="40485B"/>
                </a:solidFill>
                <a:latin typeface="-apple-system"/>
              </a:rPr>
              <a:t>处理最小化格式处理转换传输开销！</a:t>
            </a:r>
            <a:endParaRPr lang="en-US" altLang="zh-CN" b="1" dirty="0">
              <a:solidFill>
                <a:srgbClr val="40485B"/>
              </a:solidFill>
              <a:latin typeface="-apple-system"/>
            </a:endParaRPr>
          </a:p>
          <a:p>
            <a:pPr indent="-285750">
              <a:buFont typeface="Arial" panose="020B0604020202020204" pitchFamily="34" charset="0"/>
              <a:buChar char="•"/>
            </a:pPr>
            <a:endParaRPr lang="en-US" altLang="zh-CN" dirty="0">
              <a:solidFill>
                <a:srgbClr val="40485B"/>
              </a:solidFill>
              <a:latin typeface="-apple-system"/>
            </a:endParaRPr>
          </a:p>
          <a:p>
            <a:pPr indent="-285750">
              <a:buFont typeface="Arial" panose="020B0604020202020204" pitchFamily="34" charset="0"/>
              <a:buChar char="•"/>
            </a:pPr>
            <a:r>
              <a:rPr lang="en-US" altLang="zh-CN" dirty="0">
                <a:solidFill>
                  <a:srgbClr val="40485B"/>
                </a:solidFill>
                <a:latin typeface="-apple-system"/>
              </a:rPr>
              <a:t> </a:t>
            </a:r>
          </a:p>
          <a:p>
            <a:pPr indent="-285750">
              <a:buFont typeface="Arial" panose="020B0604020202020204" pitchFamily="34" charset="0"/>
              <a:buChar char="•"/>
            </a:pPr>
            <a:endParaRPr lang="en-US" altLang="zh-CN" dirty="0">
              <a:solidFill>
                <a:srgbClr val="40485B"/>
              </a:solidFill>
              <a:latin typeface="-apple-system"/>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2735" y="3085941"/>
            <a:ext cx="1631698" cy="1607344"/>
          </a:xfrm>
          <a:prstGeom prst="rect">
            <a:avLst/>
          </a:prstGeom>
        </p:spPr>
      </p:pic>
      <p:sp>
        <p:nvSpPr>
          <p:cNvPr id="7" name="文本框 6"/>
          <p:cNvSpPr txBox="1"/>
          <p:nvPr/>
        </p:nvSpPr>
        <p:spPr>
          <a:xfrm>
            <a:off x="9915198" y="2656904"/>
            <a:ext cx="2398413" cy="369332"/>
          </a:xfrm>
          <a:prstGeom prst="rect">
            <a:avLst/>
          </a:prstGeom>
          <a:noFill/>
        </p:spPr>
        <p:txBody>
          <a:bodyPr wrap="none" rtlCol="0">
            <a:spAutoFit/>
          </a:bodyPr>
          <a:lstStyle/>
          <a:p>
            <a:r>
              <a:rPr lang="en-US" altLang="zh-CN" dirty="0" err="1"/>
              <a:t>Cpp</a:t>
            </a:r>
            <a:r>
              <a:rPr lang="zh-CN" altLang="en-US" dirty="0"/>
              <a:t>工程师觉得很淦：</a:t>
            </a:r>
          </a:p>
        </p:txBody>
      </p:sp>
      <p:sp>
        <p:nvSpPr>
          <p:cNvPr id="20" name="文本框 19"/>
          <p:cNvSpPr txBox="1"/>
          <p:nvPr/>
        </p:nvSpPr>
        <p:spPr>
          <a:xfrm>
            <a:off x="3290533" y="2563964"/>
            <a:ext cx="7704534" cy="1754326"/>
          </a:xfrm>
          <a:prstGeom prst="rect">
            <a:avLst/>
          </a:prstGeom>
          <a:noFill/>
        </p:spPr>
        <p:txBody>
          <a:bodyPr wrap="square">
            <a:spAutoFit/>
          </a:bodyPr>
          <a:lstStyle/>
          <a:p>
            <a:pPr algn="l">
              <a:buFont typeface="+mj-lt"/>
              <a:buAutoNum type="arabicPeriod"/>
            </a:pPr>
            <a:r>
              <a:rPr lang="en-US" altLang="zh-CN" b="0" i="0" dirty="0" err="1">
                <a:solidFill>
                  <a:srgbClr val="121212"/>
                </a:solidFill>
                <a:effectLst/>
                <a:latin typeface="-apple-system"/>
              </a:rPr>
              <a:t>c++</a:t>
            </a:r>
            <a:r>
              <a:rPr lang="en-US" altLang="zh-CN" b="0" i="0" dirty="0">
                <a:solidFill>
                  <a:srgbClr val="121212"/>
                </a:solidFill>
                <a:effectLst/>
                <a:latin typeface="-apple-system"/>
              </a:rPr>
              <a:t> </a:t>
            </a:r>
            <a:r>
              <a:rPr lang="zh-CN" altLang="en-US" b="0" i="0" dirty="0">
                <a:solidFill>
                  <a:srgbClr val="121212"/>
                </a:solidFill>
                <a:effectLst/>
                <a:latin typeface="-apple-system"/>
              </a:rPr>
              <a:t>初始化和设置相机，创建 </a:t>
            </a:r>
            <a:r>
              <a:rPr lang="en-US" altLang="zh-CN" b="0" i="0" dirty="0" err="1">
                <a:solidFill>
                  <a:srgbClr val="121212"/>
                </a:solidFill>
                <a:effectLst/>
                <a:latin typeface="-apple-system"/>
              </a:rPr>
              <a:t>AImageReader</a:t>
            </a:r>
            <a:r>
              <a:rPr lang="en-US" altLang="zh-CN" b="0" i="0" dirty="0">
                <a:solidFill>
                  <a:srgbClr val="121212"/>
                </a:solidFill>
                <a:effectLst/>
                <a:latin typeface="-apple-system"/>
              </a:rPr>
              <a:t> </a:t>
            </a:r>
            <a:r>
              <a:rPr lang="zh-CN" altLang="en-US" b="0" i="0" dirty="0">
                <a:solidFill>
                  <a:srgbClr val="121212"/>
                </a:solidFill>
                <a:effectLst/>
                <a:latin typeface="-apple-system"/>
              </a:rPr>
              <a:t>做预览回调</a:t>
            </a:r>
          </a:p>
          <a:p>
            <a:pPr algn="l">
              <a:buFont typeface="+mj-lt"/>
              <a:buAutoNum type="arabicPeriod"/>
            </a:pPr>
            <a:r>
              <a:rPr lang="en-US" altLang="zh-CN" b="0" i="0" dirty="0">
                <a:solidFill>
                  <a:srgbClr val="121212"/>
                </a:solidFill>
                <a:effectLst/>
                <a:latin typeface="-apple-system"/>
              </a:rPr>
              <a:t>java </a:t>
            </a:r>
            <a:r>
              <a:rPr lang="zh-CN" altLang="en-US" b="0" i="0" dirty="0">
                <a:solidFill>
                  <a:srgbClr val="121212"/>
                </a:solidFill>
                <a:effectLst/>
                <a:latin typeface="-apple-system"/>
              </a:rPr>
              <a:t>通过 </a:t>
            </a:r>
            <a:r>
              <a:rPr lang="en-US" altLang="zh-CN" b="0" i="0" dirty="0">
                <a:solidFill>
                  <a:srgbClr val="121212"/>
                </a:solidFill>
                <a:effectLst/>
                <a:latin typeface="-apple-system"/>
              </a:rPr>
              <a:t>JNI </a:t>
            </a:r>
            <a:r>
              <a:rPr lang="zh-CN" altLang="en-US" b="0" i="0" dirty="0">
                <a:solidFill>
                  <a:srgbClr val="121212"/>
                </a:solidFill>
                <a:effectLst/>
                <a:latin typeface="-apple-system"/>
              </a:rPr>
              <a:t>设置显示的 </a:t>
            </a:r>
            <a:r>
              <a:rPr lang="en-US" altLang="zh-CN" b="0" i="0" dirty="0" err="1">
                <a:solidFill>
                  <a:srgbClr val="121212"/>
                </a:solidFill>
                <a:effectLst/>
                <a:latin typeface="-apple-system"/>
              </a:rPr>
              <a:t>SurfaceView</a:t>
            </a:r>
            <a:r>
              <a:rPr lang="en-US" altLang="zh-CN" b="0" i="0" dirty="0">
                <a:solidFill>
                  <a:srgbClr val="121212"/>
                </a:solidFill>
                <a:effectLst/>
                <a:latin typeface="-apple-system"/>
              </a:rPr>
              <a:t> </a:t>
            </a:r>
            <a:r>
              <a:rPr lang="en-US" altLang="zh-CN" b="0" i="0" dirty="0" err="1">
                <a:solidFill>
                  <a:srgbClr val="121212"/>
                </a:solidFill>
                <a:effectLst/>
                <a:latin typeface="-apple-system"/>
              </a:rPr>
              <a:t>ANativeWindow</a:t>
            </a:r>
            <a:endParaRPr lang="en-US" altLang="zh-CN" b="0" i="0" dirty="0">
              <a:solidFill>
                <a:srgbClr val="121212"/>
              </a:solidFill>
              <a:effectLst/>
              <a:latin typeface="-apple-system"/>
            </a:endParaRPr>
          </a:p>
          <a:p>
            <a:pPr algn="l">
              <a:buFont typeface="+mj-lt"/>
              <a:buAutoNum type="arabicPeriod"/>
            </a:pPr>
            <a:r>
              <a:rPr lang="en-US" altLang="zh-CN" b="0" i="0" dirty="0" err="1">
                <a:solidFill>
                  <a:srgbClr val="121212"/>
                </a:solidFill>
                <a:effectLst/>
                <a:latin typeface="-apple-system"/>
              </a:rPr>
              <a:t>c++</a:t>
            </a:r>
            <a:r>
              <a:rPr lang="en-US" altLang="zh-CN" b="0" i="0" dirty="0">
                <a:solidFill>
                  <a:srgbClr val="121212"/>
                </a:solidFill>
                <a:effectLst/>
                <a:latin typeface="-apple-system"/>
              </a:rPr>
              <a:t> </a:t>
            </a:r>
            <a:r>
              <a:rPr lang="en-US" altLang="zh-CN" b="0" i="0" dirty="0" err="1">
                <a:solidFill>
                  <a:srgbClr val="121212"/>
                </a:solidFill>
                <a:effectLst/>
                <a:latin typeface="-apple-system"/>
              </a:rPr>
              <a:t>onImageAvailable</a:t>
            </a:r>
            <a:r>
              <a:rPr lang="en-US" altLang="zh-CN" b="0" i="0" dirty="0">
                <a:solidFill>
                  <a:srgbClr val="121212"/>
                </a:solidFill>
                <a:effectLst/>
                <a:latin typeface="-apple-system"/>
              </a:rPr>
              <a:t> </a:t>
            </a:r>
            <a:r>
              <a:rPr lang="zh-CN" altLang="en-US" b="0" i="0" dirty="0">
                <a:solidFill>
                  <a:srgbClr val="121212"/>
                </a:solidFill>
                <a:effectLst/>
                <a:latin typeface="-apple-system"/>
              </a:rPr>
              <a:t>获得 </a:t>
            </a:r>
            <a:r>
              <a:rPr lang="en-US" altLang="zh-CN" b="0" i="0" dirty="0">
                <a:solidFill>
                  <a:srgbClr val="121212"/>
                </a:solidFill>
                <a:effectLst/>
                <a:latin typeface="-apple-system"/>
              </a:rPr>
              <a:t>yuv420sp</a:t>
            </a:r>
            <a:r>
              <a:rPr lang="zh-CN" altLang="en-US" b="0" i="0" dirty="0">
                <a:solidFill>
                  <a:srgbClr val="121212"/>
                </a:solidFill>
                <a:effectLst/>
                <a:latin typeface="-apple-system"/>
              </a:rPr>
              <a:t>，旋转，转 </a:t>
            </a:r>
            <a:r>
              <a:rPr lang="en-US" altLang="zh-CN" b="0" i="0" dirty="0">
                <a:solidFill>
                  <a:srgbClr val="121212"/>
                </a:solidFill>
                <a:effectLst/>
                <a:latin typeface="-apple-system"/>
              </a:rPr>
              <a:t>RGB</a:t>
            </a:r>
          </a:p>
          <a:p>
            <a:pPr algn="l">
              <a:buFont typeface="+mj-lt"/>
              <a:buAutoNum type="arabicPeriod"/>
            </a:pPr>
            <a:r>
              <a:rPr lang="en-US" altLang="zh-CN" b="0" i="0" dirty="0" err="1">
                <a:solidFill>
                  <a:srgbClr val="121212"/>
                </a:solidFill>
                <a:effectLst/>
                <a:latin typeface="-apple-system"/>
              </a:rPr>
              <a:t>c++</a:t>
            </a:r>
            <a:r>
              <a:rPr lang="en-US" altLang="zh-CN" b="0" i="0" dirty="0">
                <a:solidFill>
                  <a:srgbClr val="121212"/>
                </a:solidFill>
                <a:effectLst/>
                <a:latin typeface="-apple-system"/>
              </a:rPr>
              <a:t> </a:t>
            </a:r>
            <a:r>
              <a:rPr lang="zh-CN" altLang="en-US" b="0" i="0" dirty="0">
                <a:solidFill>
                  <a:srgbClr val="121212"/>
                </a:solidFill>
                <a:effectLst/>
                <a:latin typeface="-apple-system"/>
              </a:rPr>
              <a:t>推理</a:t>
            </a:r>
          </a:p>
          <a:p>
            <a:pPr algn="l">
              <a:buFont typeface="+mj-lt"/>
              <a:buAutoNum type="arabicPeriod"/>
            </a:pPr>
            <a:r>
              <a:rPr lang="en-US" altLang="zh-CN" b="0" i="0" dirty="0" err="1">
                <a:solidFill>
                  <a:srgbClr val="121212"/>
                </a:solidFill>
                <a:effectLst/>
                <a:latin typeface="-apple-system"/>
              </a:rPr>
              <a:t>c++</a:t>
            </a:r>
            <a:r>
              <a:rPr lang="en-US" altLang="zh-CN" b="0" i="0" dirty="0">
                <a:solidFill>
                  <a:srgbClr val="121212"/>
                </a:solidFill>
                <a:effectLst/>
                <a:latin typeface="-apple-system"/>
              </a:rPr>
              <a:t> </a:t>
            </a:r>
            <a:r>
              <a:rPr lang="en-US" altLang="zh-CN" b="0" i="0" dirty="0" err="1">
                <a:solidFill>
                  <a:srgbClr val="121212"/>
                </a:solidFill>
                <a:effectLst/>
                <a:latin typeface="-apple-system"/>
              </a:rPr>
              <a:t>opencv</a:t>
            </a:r>
            <a:r>
              <a:rPr lang="en-US" altLang="zh-CN" b="0" i="0" dirty="0">
                <a:solidFill>
                  <a:srgbClr val="121212"/>
                </a:solidFill>
                <a:effectLst/>
                <a:latin typeface="-apple-system"/>
              </a:rPr>
              <a:t>  </a:t>
            </a:r>
            <a:r>
              <a:rPr lang="zh-CN" altLang="en-US" b="0" i="0" dirty="0">
                <a:solidFill>
                  <a:srgbClr val="121212"/>
                </a:solidFill>
                <a:effectLst/>
                <a:latin typeface="-apple-system"/>
              </a:rPr>
              <a:t>画线画字，更新 </a:t>
            </a:r>
            <a:r>
              <a:rPr lang="en-US" altLang="zh-CN" b="0" i="0" dirty="0" err="1">
                <a:solidFill>
                  <a:srgbClr val="121212"/>
                </a:solidFill>
                <a:effectLst/>
                <a:latin typeface="-apple-system"/>
              </a:rPr>
              <a:t>ANativeWindow</a:t>
            </a:r>
            <a:r>
              <a:rPr lang="en-US" altLang="zh-CN" b="0" i="0" dirty="0">
                <a:solidFill>
                  <a:srgbClr val="121212"/>
                </a:solidFill>
                <a:effectLst/>
                <a:latin typeface="-apple-system"/>
              </a:rPr>
              <a:t> buffer</a:t>
            </a:r>
          </a:p>
          <a:p>
            <a:pPr algn="l">
              <a:buFont typeface="+mj-lt"/>
              <a:buAutoNum type="arabicPeriod"/>
            </a:pPr>
            <a:r>
              <a:rPr lang="zh-CN" altLang="en-US" b="0" i="0" dirty="0">
                <a:solidFill>
                  <a:srgbClr val="121212"/>
                </a:solidFill>
                <a:effectLst/>
                <a:latin typeface="-apple-system"/>
              </a:rPr>
              <a:t>重复 </a:t>
            </a:r>
            <a:r>
              <a:rPr lang="en-US" altLang="zh-CN" b="0" i="0" dirty="0">
                <a:solidFill>
                  <a:srgbClr val="121212"/>
                </a:solidFill>
                <a:effectLst/>
                <a:latin typeface="-apple-system"/>
              </a:rPr>
              <a:t>3-5</a:t>
            </a:r>
          </a:p>
        </p:txBody>
      </p:sp>
      <p:sp>
        <p:nvSpPr>
          <p:cNvPr id="23" name="文本框 22"/>
          <p:cNvSpPr txBox="1"/>
          <p:nvPr/>
        </p:nvSpPr>
        <p:spPr>
          <a:xfrm>
            <a:off x="3356942" y="4631397"/>
            <a:ext cx="6165056" cy="1477328"/>
          </a:xfrm>
          <a:prstGeom prst="rect">
            <a:avLst/>
          </a:prstGeom>
          <a:noFill/>
        </p:spPr>
        <p:txBody>
          <a:bodyPr wrap="square" rtlCol="0">
            <a:spAutoFit/>
          </a:bodyPr>
          <a:lstStyle/>
          <a:p>
            <a:r>
              <a:rPr lang="zh-CN" altLang="en-US" dirty="0"/>
              <a:t>当然这么好的思路并不是我们提出来的，而是目前比较新兴的一种做法，我们也从很多乱七八糟的</a:t>
            </a:r>
            <a:r>
              <a:rPr lang="en-US" altLang="zh-CN" dirty="0"/>
              <a:t>repo</a:t>
            </a:r>
            <a:r>
              <a:rPr lang="zh-CN" altLang="en-US" dirty="0"/>
              <a:t>中</a:t>
            </a:r>
            <a:r>
              <a:rPr lang="en-US" altLang="zh-CN" dirty="0"/>
              <a:t>copy</a:t>
            </a:r>
            <a:r>
              <a:rPr lang="zh-CN" altLang="en-US" dirty="0"/>
              <a:t>了好多好多函数“凑”出了这个</a:t>
            </a:r>
            <a:r>
              <a:rPr lang="en-US" altLang="zh-CN" dirty="0"/>
              <a:t>naïve</a:t>
            </a:r>
            <a:r>
              <a:rPr lang="zh-CN" altLang="en-US" dirty="0"/>
              <a:t>版实现。</a:t>
            </a:r>
            <a:endParaRPr lang="en-US" altLang="zh-CN" dirty="0"/>
          </a:p>
          <a:p>
            <a:r>
              <a:rPr lang="zh-CN" altLang="en-US" dirty="0"/>
              <a:t>事实证明实现了</a:t>
            </a:r>
            <a:r>
              <a:rPr lang="en-US" altLang="zh-CN" dirty="0"/>
              <a:t>C++</a:t>
            </a:r>
            <a:r>
              <a:rPr lang="zh-CN" altLang="en-US" dirty="0"/>
              <a:t>版的摄像头之后，模型速度正</a:t>
            </a:r>
            <a:endParaRPr lang="en-US" altLang="zh-CN" dirty="0"/>
          </a:p>
          <a:p>
            <a:r>
              <a:rPr lang="zh-CN" altLang="en-US" dirty="0"/>
              <a:t>常多了，已经符合我们的正常预估了，</a:t>
            </a:r>
            <a:r>
              <a:rPr lang="en-US" altLang="zh-CN" dirty="0"/>
              <a:t>15+FPS!</a:t>
            </a:r>
            <a:endParaRPr lang="zh-CN" altLang="en-US" dirty="0"/>
          </a:p>
        </p:txBody>
      </p:sp>
      <p:sp>
        <p:nvSpPr>
          <p:cNvPr id="35" name="文本框 34"/>
          <p:cNvSpPr txBox="1"/>
          <p:nvPr/>
        </p:nvSpPr>
        <p:spPr>
          <a:xfrm>
            <a:off x="3290533" y="2108383"/>
            <a:ext cx="7704534" cy="369332"/>
          </a:xfrm>
          <a:prstGeom prst="rect">
            <a:avLst/>
          </a:prstGeom>
          <a:noFill/>
        </p:spPr>
        <p:txBody>
          <a:bodyPr wrap="square">
            <a:spAutoFit/>
          </a:bodyPr>
          <a:lstStyle/>
          <a:p>
            <a:r>
              <a:rPr lang="zh-CN" altLang="en-US" b="1" dirty="0">
                <a:solidFill>
                  <a:srgbClr val="40485B"/>
                </a:solidFill>
                <a:latin typeface="幼圆" panose="02010509060101010101" pitchFamily="49" charset="-122"/>
                <a:ea typeface="幼圆" panose="02010509060101010101" pitchFamily="49" charset="-122"/>
              </a:rPr>
              <a:t>只是这种方法不能从别人的仓库白嫖现成的了。。。</a:t>
            </a:r>
            <a:endParaRPr lang="en-US" altLang="zh-CN" b="1" dirty="0">
              <a:solidFill>
                <a:srgbClr val="40485B"/>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heel(1)">
                                      <p:cBhvr>
                                        <p:cTn id="2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P spid="20" grpId="0"/>
      <p:bldP spid="23" grpId="0"/>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1366520" y="-175667"/>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11580" y="1636623"/>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910" y="2279243"/>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562870" y="2335529"/>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351790" y="2549671"/>
            <a:ext cx="2038350" cy="1264449"/>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PART.3 </a:t>
            </a:r>
            <a:r>
              <a:rPr lang="zh-CN" altLang="en-US" sz="3600" b="1" dirty="0">
                <a:solidFill>
                  <a:schemeClr val="bg1"/>
                </a:solidFill>
                <a:latin typeface="Novecento wide Bold" panose="00000805000000000000" charset="0"/>
                <a:cs typeface="Novecento wide Bold" panose="00000805000000000000" charset="0"/>
              </a:rPr>
              <a:t>系统设计</a:t>
            </a:r>
          </a:p>
        </p:txBody>
      </p:sp>
      <p:sp>
        <p:nvSpPr>
          <p:cNvPr id="5" name="矩形 4"/>
          <p:cNvSpPr/>
          <p:nvPr/>
        </p:nvSpPr>
        <p:spPr>
          <a:xfrm>
            <a:off x="10470422" y="6732688"/>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112852" y="6553557"/>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418102" y="5972482"/>
            <a:ext cx="3266440" cy="461665"/>
          </a:xfrm>
          <a:prstGeom prst="rect">
            <a:avLst/>
          </a:prstGeom>
          <a:noFill/>
        </p:spPr>
        <p:txBody>
          <a:bodyPr wrap="square" rtlCol="0">
            <a:spAutoFit/>
          </a:bodyPr>
          <a:lstStyle/>
          <a:p>
            <a:r>
              <a:rPr lang="zh-CN" altLang="en-US" sz="2400" dirty="0">
                <a:latin typeface="Novecento wide Bold" panose="00000805000000000000" charset="0"/>
                <a:cs typeface="Novecento wide Bold" panose="00000805000000000000" charset="0"/>
              </a:rPr>
              <a:t>运动逻辑编写</a:t>
            </a:r>
            <a:endParaRPr lang="en-US" altLang="zh-CN" sz="2400" dirty="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矩形 33"/>
          <p:cNvSpPr/>
          <p:nvPr/>
        </p:nvSpPr>
        <p:spPr>
          <a:xfrm>
            <a:off x="7769317" y="6040191"/>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9" name="文本框 18"/>
          <p:cNvSpPr txBox="1"/>
          <p:nvPr/>
        </p:nvSpPr>
        <p:spPr>
          <a:xfrm>
            <a:off x="3061188" y="415854"/>
            <a:ext cx="7701606" cy="6740307"/>
          </a:xfrm>
          <a:prstGeom prst="rect">
            <a:avLst/>
          </a:prstGeom>
          <a:noFill/>
        </p:spPr>
        <p:txBody>
          <a:bodyPr wrap="square">
            <a:spAutoFit/>
          </a:bodyPr>
          <a:lstStyle/>
          <a:p>
            <a:pPr indent="-285750">
              <a:buFont typeface="Arial" panose="020B0604020202020204" pitchFamily="34" charset="0"/>
              <a:buChar char="•"/>
            </a:pPr>
            <a:r>
              <a:rPr lang="zh-CN" altLang="en-US" dirty="0">
                <a:solidFill>
                  <a:srgbClr val="40485B"/>
                </a:solidFill>
                <a:latin typeface="-apple-system"/>
              </a:rPr>
              <a:t>模型</a:t>
            </a:r>
            <a:r>
              <a:rPr lang="en-US" altLang="zh-CN" dirty="0">
                <a:solidFill>
                  <a:srgbClr val="40485B"/>
                </a:solidFill>
                <a:latin typeface="-apple-system"/>
              </a:rPr>
              <a:t>C++</a:t>
            </a:r>
            <a:r>
              <a:rPr lang="zh-CN" altLang="en-US" dirty="0">
                <a:solidFill>
                  <a:srgbClr val="40485B"/>
                </a:solidFill>
                <a:latin typeface="-apple-system"/>
              </a:rPr>
              <a:t>端模型写好之后，就需要继续编写运动逻辑，这里我们选取人体</a:t>
            </a:r>
            <a:endParaRPr lang="en-US" altLang="zh-CN" dirty="0">
              <a:solidFill>
                <a:srgbClr val="40485B"/>
              </a:solidFill>
              <a:latin typeface="-apple-system"/>
            </a:endParaRPr>
          </a:p>
          <a:p>
            <a:r>
              <a:rPr lang="zh-CN" altLang="en-US" dirty="0">
                <a:solidFill>
                  <a:srgbClr val="40485B"/>
                </a:solidFill>
                <a:latin typeface="-apple-system"/>
              </a:rPr>
              <a:t>关键点坐标进行测定分析。</a:t>
            </a:r>
            <a:endParaRPr lang="en-US" altLang="zh-CN" dirty="0">
              <a:solidFill>
                <a:srgbClr val="40485B"/>
              </a:solidFill>
              <a:latin typeface="-apple-system"/>
            </a:endParaRPr>
          </a:p>
          <a:p>
            <a:endParaRPr lang="en-US" altLang="zh-CN" dirty="0">
              <a:solidFill>
                <a:srgbClr val="40485B"/>
              </a:solidFill>
              <a:latin typeface="-apple-system"/>
            </a:endParaRPr>
          </a:p>
          <a:p>
            <a:r>
              <a:rPr lang="zh-CN" altLang="en-US" dirty="0">
                <a:solidFill>
                  <a:srgbClr val="40485B"/>
                </a:solidFill>
                <a:latin typeface="-apple-system"/>
              </a:rPr>
              <a:t>对于跳绳，仰卧起坐，蹲起，热身动</a:t>
            </a:r>
            <a:endParaRPr lang="en-US" altLang="zh-CN" dirty="0">
              <a:solidFill>
                <a:srgbClr val="40485B"/>
              </a:solidFill>
              <a:latin typeface="-apple-system"/>
            </a:endParaRPr>
          </a:p>
          <a:p>
            <a:r>
              <a:rPr lang="zh-CN" altLang="en-US" dirty="0">
                <a:solidFill>
                  <a:srgbClr val="40485B"/>
                </a:solidFill>
                <a:latin typeface="-apple-system"/>
              </a:rPr>
              <a:t>作均复用一个同一套检测逻辑进行统</a:t>
            </a:r>
            <a:endParaRPr lang="en-US" altLang="zh-CN" dirty="0">
              <a:solidFill>
                <a:srgbClr val="40485B"/>
              </a:solidFill>
              <a:latin typeface="-apple-system"/>
            </a:endParaRPr>
          </a:p>
          <a:p>
            <a:r>
              <a:rPr lang="zh-CN" altLang="en-US" dirty="0">
                <a:solidFill>
                  <a:srgbClr val="40485B"/>
                </a:solidFill>
                <a:latin typeface="-apple-system"/>
              </a:rPr>
              <a:t>计示，只不过不同逻辑的检测方式不</a:t>
            </a:r>
            <a:endParaRPr lang="en-US" altLang="zh-CN" dirty="0">
              <a:solidFill>
                <a:srgbClr val="40485B"/>
              </a:solidFill>
              <a:latin typeface="-apple-system"/>
            </a:endParaRPr>
          </a:p>
          <a:p>
            <a:r>
              <a:rPr lang="zh-CN" altLang="en-US" dirty="0">
                <a:solidFill>
                  <a:srgbClr val="40485B"/>
                </a:solidFill>
                <a:latin typeface="-apple-system"/>
              </a:rPr>
              <a:t>同。</a:t>
            </a:r>
            <a:endParaRPr lang="en-US" altLang="zh-CN" dirty="0">
              <a:solidFill>
                <a:srgbClr val="40485B"/>
              </a:solidFill>
              <a:latin typeface="-apple-system"/>
            </a:endParaRPr>
          </a:p>
          <a:p>
            <a:endParaRPr lang="en-US" altLang="zh-CN" dirty="0">
              <a:solidFill>
                <a:srgbClr val="40485B"/>
              </a:solidFill>
              <a:latin typeface="-apple-system"/>
            </a:endParaRPr>
          </a:p>
          <a:p>
            <a:r>
              <a:rPr lang="zh-CN" altLang="en-US" dirty="0">
                <a:solidFill>
                  <a:srgbClr val="40485B"/>
                </a:solidFill>
                <a:latin typeface="-apple-system"/>
              </a:rPr>
              <a:t>此处设定两个状态，分别为</a:t>
            </a:r>
            <a:r>
              <a:rPr lang="en-US" altLang="zh-CN" dirty="0">
                <a:solidFill>
                  <a:srgbClr val="40485B"/>
                </a:solidFill>
                <a:latin typeface="-apple-system"/>
              </a:rPr>
              <a:t>A,B</a:t>
            </a:r>
            <a:r>
              <a:rPr lang="zh-CN" altLang="en-US" dirty="0">
                <a:solidFill>
                  <a:srgbClr val="40485B"/>
                </a:solidFill>
                <a:latin typeface="-apple-system"/>
              </a:rPr>
              <a:t>态，同</a:t>
            </a:r>
            <a:endParaRPr lang="en-US" altLang="zh-CN" dirty="0">
              <a:solidFill>
                <a:srgbClr val="40485B"/>
              </a:solidFill>
              <a:latin typeface="-apple-system"/>
            </a:endParaRPr>
          </a:p>
          <a:p>
            <a:r>
              <a:rPr lang="zh-CN" altLang="en-US" dirty="0">
                <a:solidFill>
                  <a:srgbClr val="40485B"/>
                </a:solidFill>
                <a:latin typeface="-apple-system"/>
              </a:rPr>
              <a:t>时存在一个“锁”来保证只有发生状</a:t>
            </a:r>
            <a:endParaRPr lang="en-US" altLang="zh-CN" dirty="0">
              <a:solidFill>
                <a:srgbClr val="40485B"/>
              </a:solidFill>
              <a:latin typeface="-apple-system"/>
            </a:endParaRPr>
          </a:p>
          <a:p>
            <a:r>
              <a:rPr lang="zh-CN" altLang="en-US" dirty="0">
                <a:solidFill>
                  <a:srgbClr val="40485B"/>
                </a:solidFill>
                <a:latin typeface="-apple-system"/>
              </a:rPr>
              <a:t>态改变的时候才会</a:t>
            </a:r>
            <a:r>
              <a:rPr lang="en-US" altLang="zh-CN" dirty="0">
                <a:solidFill>
                  <a:srgbClr val="40485B"/>
                </a:solidFill>
                <a:latin typeface="-apple-system"/>
              </a:rPr>
              <a:t>+1</a:t>
            </a:r>
            <a:r>
              <a:rPr lang="zh-CN" altLang="en-US" dirty="0">
                <a:solidFill>
                  <a:srgbClr val="40485B"/>
                </a:solidFill>
                <a:latin typeface="-apple-system"/>
              </a:rPr>
              <a:t>计数。</a:t>
            </a:r>
            <a:endParaRPr lang="en-US" altLang="zh-CN" dirty="0">
              <a:solidFill>
                <a:srgbClr val="40485B"/>
              </a:solidFill>
              <a:latin typeface="-apple-system"/>
            </a:endParaRPr>
          </a:p>
          <a:p>
            <a:endParaRPr lang="en-US" altLang="zh-CN" dirty="0">
              <a:solidFill>
                <a:srgbClr val="40485B"/>
              </a:solidFill>
              <a:latin typeface="-apple-system"/>
            </a:endParaRPr>
          </a:p>
          <a:p>
            <a:r>
              <a:rPr lang="zh-CN" altLang="en-US" dirty="0">
                <a:solidFill>
                  <a:srgbClr val="40485B"/>
                </a:solidFill>
                <a:latin typeface="-apple-system"/>
              </a:rPr>
              <a:t>状态改变判断的标准只有一个，那就</a:t>
            </a:r>
            <a:endParaRPr lang="en-US" altLang="zh-CN" dirty="0">
              <a:solidFill>
                <a:srgbClr val="40485B"/>
              </a:solidFill>
              <a:latin typeface="-apple-system"/>
            </a:endParaRPr>
          </a:p>
          <a:p>
            <a:r>
              <a:rPr lang="zh-CN" altLang="en-US" dirty="0">
                <a:solidFill>
                  <a:srgbClr val="40485B"/>
                </a:solidFill>
                <a:latin typeface="-apple-system"/>
              </a:rPr>
              <a:t>是角度，依赖于选择的强大的</a:t>
            </a:r>
            <a:r>
              <a:rPr lang="en-US" altLang="zh-CN" dirty="0">
                <a:solidFill>
                  <a:srgbClr val="40485B"/>
                </a:solidFill>
                <a:latin typeface="-apple-system"/>
              </a:rPr>
              <a:t>AI</a:t>
            </a:r>
            <a:r>
              <a:rPr lang="zh-CN" altLang="en-US" dirty="0">
                <a:solidFill>
                  <a:srgbClr val="40485B"/>
                </a:solidFill>
                <a:latin typeface="-apple-system"/>
              </a:rPr>
              <a:t>模型，我们对于点的估计</a:t>
            </a:r>
            <a:endParaRPr lang="en-US" altLang="zh-CN" dirty="0">
              <a:solidFill>
                <a:srgbClr val="40485B"/>
              </a:solidFill>
              <a:latin typeface="-apple-system"/>
            </a:endParaRPr>
          </a:p>
          <a:p>
            <a:r>
              <a:rPr lang="zh-CN" altLang="en-US" dirty="0">
                <a:solidFill>
                  <a:srgbClr val="40485B"/>
                </a:solidFill>
                <a:latin typeface="-apple-system"/>
              </a:rPr>
              <a:t>是较为准确的，以蹲起为例，只有当膝盖对应大小腿的</a:t>
            </a:r>
            <a:endParaRPr lang="en-US" altLang="zh-CN" dirty="0">
              <a:solidFill>
                <a:srgbClr val="40485B"/>
              </a:solidFill>
              <a:latin typeface="-apple-system"/>
            </a:endParaRPr>
          </a:p>
          <a:p>
            <a:r>
              <a:rPr lang="zh-CN" altLang="en-US" dirty="0">
                <a:solidFill>
                  <a:srgbClr val="40485B"/>
                </a:solidFill>
                <a:latin typeface="-apple-system"/>
              </a:rPr>
              <a:t>夹角大于（或小于）一定角度的时候我们才会进行状态</a:t>
            </a:r>
            <a:endParaRPr lang="en-US" altLang="zh-CN" dirty="0">
              <a:solidFill>
                <a:srgbClr val="40485B"/>
              </a:solidFill>
              <a:latin typeface="-apple-system"/>
            </a:endParaRPr>
          </a:p>
          <a:p>
            <a:r>
              <a:rPr lang="zh-CN" altLang="en-US" dirty="0">
                <a:solidFill>
                  <a:srgbClr val="40485B"/>
                </a:solidFill>
                <a:latin typeface="-apple-system"/>
              </a:rPr>
              <a:t>改变的判定</a:t>
            </a:r>
            <a:endParaRPr lang="en-US" altLang="zh-CN" dirty="0">
              <a:solidFill>
                <a:srgbClr val="40485B"/>
              </a:solidFill>
              <a:latin typeface="-apple-system"/>
            </a:endParaRPr>
          </a:p>
          <a:p>
            <a:endParaRPr lang="en-US" altLang="zh-CN" dirty="0">
              <a:solidFill>
                <a:srgbClr val="40485B"/>
              </a:solidFill>
              <a:latin typeface="-apple-system"/>
            </a:endParaRPr>
          </a:p>
          <a:p>
            <a:r>
              <a:rPr lang="zh-CN" altLang="en-US" dirty="0">
                <a:solidFill>
                  <a:srgbClr val="40485B"/>
                </a:solidFill>
                <a:latin typeface="-apple-system"/>
              </a:rPr>
              <a:t>对于程序健壮性：仍然以蹲起为例，如果我们仅仅摆动</a:t>
            </a:r>
            <a:endParaRPr lang="en-US" altLang="zh-CN" dirty="0">
              <a:solidFill>
                <a:srgbClr val="40485B"/>
              </a:solidFill>
              <a:latin typeface="-apple-system"/>
            </a:endParaRPr>
          </a:p>
          <a:p>
            <a:r>
              <a:rPr lang="zh-CN" altLang="en-US" dirty="0">
                <a:solidFill>
                  <a:srgbClr val="40485B"/>
                </a:solidFill>
                <a:latin typeface="-apple-system"/>
              </a:rPr>
              <a:t>弯曲大小腿来追求角度改变是不会计数的。</a:t>
            </a:r>
            <a:endParaRPr lang="en-US" altLang="zh-CN" dirty="0">
              <a:solidFill>
                <a:srgbClr val="40485B"/>
              </a:solidFill>
              <a:latin typeface="-apple-system"/>
            </a:endParaRPr>
          </a:p>
          <a:p>
            <a:endParaRPr lang="en-US" altLang="zh-CN" dirty="0">
              <a:solidFill>
                <a:srgbClr val="40485B"/>
              </a:solidFill>
              <a:latin typeface="-apple-system"/>
            </a:endParaRPr>
          </a:p>
          <a:p>
            <a:r>
              <a:rPr lang="zh-CN" altLang="en-US" dirty="0">
                <a:solidFill>
                  <a:srgbClr val="40485B"/>
                </a:solidFill>
                <a:latin typeface="-apple-system"/>
              </a:rPr>
              <a:t>同时安卓端</a:t>
            </a:r>
            <a:r>
              <a:rPr lang="en-US" altLang="zh-CN" dirty="0">
                <a:solidFill>
                  <a:srgbClr val="40485B"/>
                </a:solidFill>
                <a:latin typeface="-apple-system"/>
              </a:rPr>
              <a:t>Java</a:t>
            </a:r>
            <a:r>
              <a:rPr lang="zh-CN" altLang="en-US" dirty="0">
                <a:solidFill>
                  <a:srgbClr val="40485B"/>
                </a:solidFill>
                <a:latin typeface="-apple-system"/>
              </a:rPr>
              <a:t>也判断检测了相应逻辑，欢迎</a:t>
            </a:r>
            <a:endParaRPr lang="en-US" altLang="zh-CN" dirty="0">
              <a:solidFill>
                <a:srgbClr val="40485B"/>
              </a:solidFill>
              <a:latin typeface="-apple-system"/>
            </a:endParaRPr>
          </a:p>
          <a:p>
            <a:r>
              <a:rPr lang="zh-CN" altLang="en-US" dirty="0">
                <a:solidFill>
                  <a:srgbClr val="40485B"/>
                </a:solidFill>
                <a:latin typeface="-apple-system"/>
              </a:rPr>
              <a:t>苏庆远为我们分享安卓端</a:t>
            </a:r>
            <a:r>
              <a:rPr lang="en-US" altLang="zh-CN" dirty="0">
                <a:solidFill>
                  <a:srgbClr val="40485B"/>
                </a:solidFill>
                <a:latin typeface="-apple-system"/>
              </a:rPr>
              <a:t>UI</a:t>
            </a:r>
            <a:r>
              <a:rPr lang="zh-CN" altLang="en-US" dirty="0">
                <a:solidFill>
                  <a:srgbClr val="40485B"/>
                </a:solidFill>
                <a:latin typeface="-apple-system"/>
              </a:rPr>
              <a:t>以及安卓端软件设计。</a:t>
            </a:r>
            <a:endParaRPr lang="en-US" altLang="zh-CN" dirty="0">
              <a:solidFill>
                <a:srgbClr val="40485B"/>
              </a:solidFill>
              <a:latin typeface="-apple-system"/>
            </a:endParaRPr>
          </a:p>
          <a:p>
            <a:endParaRPr lang="en-US" altLang="zh-CN" dirty="0">
              <a:solidFill>
                <a:srgbClr val="40485B"/>
              </a:solidFill>
              <a:latin typeface="-apple-system"/>
            </a:endParaRPr>
          </a:p>
        </p:txBody>
      </p:sp>
      <p:sp>
        <p:nvSpPr>
          <p:cNvPr id="35" name="文本框 34"/>
          <p:cNvSpPr txBox="1"/>
          <p:nvPr/>
        </p:nvSpPr>
        <p:spPr>
          <a:xfrm>
            <a:off x="3290533" y="2108383"/>
            <a:ext cx="7704534" cy="369332"/>
          </a:xfrm>
          <a:prstGeom prst="rect">
            <a:avLst/>
          </a:prstGeom>
          <a:noFill/>
        </p:spPr>
        <p:txBody>
          <a:bodyPr wrap="square">
            <a:spAutoFit/>
          </a:bodyPr>
          <a:lstStyle/>
          <a:p>
            <a:endParaRPr lang="en-US" altLang="zh-CN" b="1" dirty="0">
              <a:solidFill>
                <a:srgbClr val="40485B"/>
              </a:solidFill>
              <a:latin typeface="幼圆" panose="02010509060101010101" pitchFamily="49" charset="-122"/>
              <a:ea typeface="幼圆" panose="02010509060101010101" pitchFamily="49" charset="-122"/>
            </a:endParaRPr>
          </a:p>
        </p:txBody>
      </p:sp>
      <p:pic>
        <p:nvPicPr>
          <p:cNvPr id="17" name="图片 16"/>
          <p:cNvPicPr>
            <a:picLocks noChangeAspect="1"/>
          </p:cNvPicPr>
          <p:nvPr/>
        </p:nvPicPr>
        <p:blipFill>
          <a:blip r:embed="rId4"/>
          <a:stretch>
            <a:fillRect/>
          </a:stretch>
        </p:blipFill>
        <p:spPr>
          <a:xfrm>
            <a:off x="8892538" y="4040489"/>
            <a:ext cx="3257552" cy="1900737"/>
          </a:xfrm>
          <a:prstGeom prst="rect">
            <a:avLst/>
          </a:prstGeom>
        </p:spPr>
      </p:pic>
      <p:pic>
        <p:nvPicPr>
          <p:cNvPr id="22" name="图片 21"/>
          <p:cNvPicPr>
            <a:picLocks noChangeAspect="1"/>
          </p:cNvPicPr>
          <p:nvPr/>
        </p:nvPicPr>
        <p:blipFill>
          <a:blip r:embed="rId5"/>
          <a:stretch>
            <a:fillRect/>
          </a:stretch>
        </p:blipFill>
        <p:spPr>
          <a:xfrm>
            <a:off x="7060144" y="767313"/>
            <a:ext cx="3095434" cy="3136433"/>
          </a:xfrm>
          <a:prstGeom prst="rect">
            <a:avLst/>
          </a:prstGeom>
        </p:spPr>
      </p:pic>
      <p:pic>
        <p:nvPicPr>
          <p:cNvPr id="26" name="图片 25"/>
          <p:cNvPicPr>
            <a:picLocks noChangeAspect="1"/>
          </p:cNvPicPr>
          <p:nvPr/>
        </p:nvPicPr>
        <p:blipFill>
          <a:blip r:embed="rId6"/>
          <a:stretch>
            <a:fillRect/>
          </a:stretch>
        </p:blipFill>
        <p:spPr>
          <a:xfrm>
            <a:off x="10300788" y="716486"/>
            <a:ext cx="1936950" cy="29434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36736"/>
            <a:ext cx="2038350" cy="1202893"/>
          </a:xfrm>
          <a:prstGeom prst="rect">
            <a:avLst/>
          </a:prstGeom>
          <a:noFill/>
        </p:spPr>
        <p:txBody>
          <a:bodyPr wrap="square" lIns="46990" tIns="46990" rIns="46990" bIns="46990" rtlCol="0" anchor="ctr" anchorCtr="0">
            <a:spAutoFit/>
          </a:bodyPr>
          <a:lstStyle/>
          <a:p>
            <a:pPr algn="ctr"/>
            <a:r>
              <a:rPr lang="en-US" altLang="zh-CN" sz="3600" b="1" dirty="0">
                <a:solidFill>
                  <a:schemeClr val="bg1"/>
                </a:solidFill>
                <a:latin typeface="Novecento wide Bold" panose="00000805000000000000" charset="0"/>
                <a:cs typeface="Novecento wide Bold" panose="00000805000000000000" charset="0"/>
              </a:rPr>
              <a:t>PART.1  NABCD</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Bold" panose="00000805000000000000" charset="0"/>
              </a:rPr>
              <a:t>HPC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74760" y="468566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98585" y="4225290"/>
            <a:ext cx="3106420" cy="46037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cs typeface="Novecento wide Bold" panose="00000805000000000000" charset="0"/>
              </a:rPr>
              <a:t>需求</a:t>
            </a:r>
            <a:endParaRPr lang="en-US" altLang="zh-CN" sz="2400" dirty="0">
              <a:latin typeface="思源黑体 Medium" panose="020B0600000000000000" pitchFamily="34" charset="-122"/>
              <a:ea typeface="思源黑体 Medium" panose="020B0600000000000000" pitchFamily="34" charset="-122"/>
              <a:cs typeface="Novecento wide Bold" panose="00000805000000000000" charset="0"/>
            </a:endParaRPr>
          </a:p>
        </p:txBody>
      </p:sp>
      <p:sp>
        <p:nvSpPr>
          <p:cNvPr id="23" name="文本框 22"/>
          <p:cNvSpPr txBox="1"/>
          <p:nvPr/>
        </p:nvSpPr>
        <p:spPr>
          <a:xfrm>
            <a:off x="9048115" y="4688787"/>
            <a:ext cx="1856740" cy="306705"/>
          </a:xfrm>
          <a:prstGeom prst="rect">
            <a:avLst/>
          </a:prstGeom>
          <a:noFill/>
        </p:spPr>
        <p:txBody>
          <a:bodyPr wrap="square" rtlCol="0">
            <a:spAutoFit/>
          </a:bodyPr>
          <a:lstStyle/>
          <a:p>
            <a:r>
              <a:rPr lang="en-US" altLang="zh-CN" sz="1400" dirty="0">
                <a:latin typeface="Novecento wide Medium" panose="00000605000000000000" charset="0"/>
                <a:cs typeface="Novecento wide Medium" panose="00000605000000000000" charset="0"/>
              </a:rPr>
              <a:t>Need</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49530" y="1564640"/>
            <a:ext cx="1847215" cy="1519555"/>
          </a:xfrm>
          <a:prstGeom prst="rect">
            <a:avLst/>
          </a:prstGeom>
        </p:spPr>
      </p:pic>
      <p:sp>
        <p:nvSpPr>
          <p:cNvPr id="34" name="矩形 33"/>
          <p:cNvSpPr/>
          <p:nvPr/>
        </p:nvSpPr>
        <p:spPr>
          <a:xfrm>
            <a:off x="8296275" y="429768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36" name="文本框 35"/>
          <p:cNvSpPr txBox="1"/>
          <p:nvPr/>
        </p:nvSpPr>
        <p:spPr>
          <a:xfrm>
            <a:off x="4727264" y="656857"/>
            <a:ext cx="5083594"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在疫情时代，面对网课的特殊情况，解决学校体育课对于学生日常锻炼与体育测试上的种种需求，例如对于各种运动项目的合格度检测（一分钟内俯卧撑次数），并防止替考、代考等作弊事项的发生。</a:t>
            </a:r>
            <a:endPar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目前中学、大学常见的运动方式包括但不限于：运动前热身、仰卧起坐、跳绳、升起蹲等等。</a:t>
            </a:r>
            <a:endPar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针对于现在疫情防控的管理，许许多多大学生、中学生都被困在家中。居家隔离的环境下无法进行正常的体育课的锻炼，所以我们针对以上痛点设计出了此</a:t>
            </a:r>
            <a:r>
              <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app</a:t>
            </a:r>
            <a:r>
              <a:rPr lang="zh-CN" altLang="en-US" sz="1600" dirty="0">
                <a:solidFill>
                  <a:prstClr val="black"/>
                </a:solidFill>
                <a:latin typeface="思源黑体 Medium" panose="020B0600000000000000" pitchFamily="34" charset="-122"/>
                <a:ea typeface="思源黑体 Medium" panose="020B06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可以有效地检测与记录学生的居家运动情况，并使用人脸识别以及手机防抖等多种机制对于作弊进行了有效的防治。</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F:\设计相关\莱茵PPT\20210803125144!Avg_avg_ac15_6.png20210803125144!Avg_avg_ac15_6"/>
          <p:cNvPicPr>
            <a:picLocks noChangeAspect="1"/>
          </p:cNvPicPr>
          <p:nvPr/>
        </p:nvPicPr>
        <p:blipFill>
          <a:blip r:embed="rId2">
            <a:alphaModFix amt="40000"/>
          </a:blip>
          <a:srcRect t="-6983" b="4347"/>
          <a:stretch>
            <a:fillRect/>
          </a:stretch>
        </p:blipFill>
        <p:spPr>
          <a:xfrm>
            <a:off x="59055" y="-279400"/>
            <a:ext cx="12185650" cy="7011035"/>
          </a:xfrm>
          <a:prstGeom prst="rect">
            <a:avLst/>
          </a:prstGeom>
          <a:ln>
            <a:noFill/>
          </a:ln>
          <a:effectLst>
            <a:softEdge rad="317500"/>
          </a:effectLst>
        </p:spPr>
      </p:pic>
      <p:sp>
        <p:nvSpPr>
          <p:cNvPr id="2" name="标题 1"/>
          <p:cNvSpPr>
            <a:spLocks noGrp="1"/>
          </p:cNvSpPr>
          <p:nvPr>
            <p:ph type="ctrTitle"/>
          </p:nvPr>
        </p:nvSpPr>
        <p:spPr>
          <a:xfrm>
            <a:off x="142875" y="179705"/>
            <a:ext cx="2640330" cy="1202690"/>
          </a:xfrm>
        </p:spPr>
        <p:txBody>
          <a:bodyPr/>
          <a:lstStyle/>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p:cNvSpPr/>
          <p:nvPr/>
        </p:nvSpPr>
        <p:spPr>
          <a:xfrm>
            <a:off x="6343015"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540750" y="286639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矩形 6"/>
          <p:cNvSpPr/>
          <p:nvPr/>
        </p:nvSpPr>
        <p:spPr>
          <a:xfrm>
            <a:off x="6343015" y="3487420"/>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矩形 7"/>
          <p:cNvSpPr/>
          <p:nvPr/>
        </p:nvSpPr>
        <p:spPr>
          <a:xfrm>
            <a:off x="8540750" y="3496945"/>
            <a:ext cx="76200" cy="762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9" name="直接连接符 8"/>
          <p:cNvCxnSpPr/>
          <p:nvPr/>
        </p:nvCxnSpPr>
        <p:spPr>
          <a:xfrm>
            <a:off x="6332855" y="3746500"/>
            <a:ext cx="591185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87477" y="2938034"/>
            <a:ext cx="1985010" cy="521970"/>
          </a:xfrm>
          <a:prstGeom prst="rect">
            <a:avLst/>
          </a:prstGeom>
          <a:noFill/>
        </p:spPr>
        <p:txBody>
          <a:bodyPr wrap="square" rtlCol="0">
            <a:spAutoFit/>
          </a:bodyPr>
          <a:lstStyle/>
          <a:p>
            <a:pPr algn="ctr"/>
            <a:r>
              <a:rPr lang="zh-CN" altLang="en-US" sz="2800" b="1" dirty="0">
                <a:latin typeface="Source Han Sans Heavy" panose="020B0A00000000000000" charset="-122"/>
                <a:ea typeface="Source Han Sans Heavy" panose="020B0A00000000000000" charset="-122"/>
              </a:rPr>
              <a:t>学生端</a:t>
            </a:r>
          </a:p>
        </p:txBody>
      </p:sp>
      <p:sp>
        <p:nvSpPr>
          <p:cNvPr id="11" name="矩形 10"/>
          <p:cNvSpPr/>
          <p:nvPr/>
        </p:nvSpPr>
        <p:spPr>
          <a:xfrm>
            <a:off x="2908935" y="34969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p:cNvSpPr/>
          <p:nvPr/>
        </p:nvSpPr>
        <p:spPr>
          <a:xfrm>
            <a:off x="562610" y="34969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矩形 12"/>
          <p:cNvSpPr/>
          <p:nvPr/>
        </p:nvSpPr>
        <p:spPr>
          <a:xfrm>
            <a:off x="562610" y="287591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文本框 19"/>
          <p:cNvSpPr txBox="1"/>
          <p:nvPr/>
        </p:nvSpPr>
        <p:spPr>
          <a:xfrm>
            <a:off x="12600305" y="2866390"/>
            <a:ext cx="2882265" cy="1476375"/>
          </a:xfrm>
          <a:prstGeom prst="rect">
            <a:avLst/>
          </a:prstGeom>
          <a:noFill/>
        </p:spPr>
        <p:txBody>
          <a:bodyPr wrap="none" rtlCol="0">
            <a:spAutoFit/>
          </a:bodyPr>
          <a:lstStyle/>
          <a:p>
            <a:pPr algn="l"/>
            <a:r>
              <a:rPr lang="zh-CN" altLang="en-US">
                <a:highlight>
                  <a:srgbClr val="FFFF00"/>
                </a:highlight>
              </a:rPr>
              <a:t>建议使用：带图小标题</a:t>
            </a:r>
            <a:r>
              <a:rPr lang="en-US" altLang="zh-CN">
                <a:highlight>
                  <a:srgbClr val="FFFF00"/>
                </a:highlight>
              </a:rPr>
              <a:t> </a:t>
            </a:r>
            <a:br>
              <a:rPr lang="zh-CN" altLang="en-US">
                <a:highlight>
                  <a:srgbClr val="FFFF00"/>
                </a:highlight>
              </a:rPr>
            </a:br>
            <a:br>
              <a:rPr lang="zh-CN" altLang="en-US">
                <a:highlight>
                  <a:srgbClr val="FFFF00"/>
                </a:highlight>
              </a:rPr>
            </a:br>
            <a:r>
              <a:rPr lang="zh-CN" altLang="en-US">
                <a:highlight>
                  <a:srgbClr val="FFFF00"/>
                </a:highlight>
              </a:rPr>
              <a:t>可以修改右侧文字</a:t>
            </a:r>
            <a:r>
              <a:rPr lang="en-US" altLang="zh-CN">
                <a:highlight>
                  <a:srgbClr val="FFFF00"/>
                </a:highlight>
              </a:rPr>
              <a:t> </a:t>
            </a:r>
            <a:r>
              <a:rPr lang="zh-CN" altLang="en-US">
                <a:highlight>
                  <a:srgbClr val="FFFF00"/>
                </a:highlight>
              </a:rPr>
              <a:t>介绍</a:t>
            </a:r>
            <a:br>
              <a:rPr lang="zh-CN" altLang="en-US">
                <a:highlight>
                  <a:srgbClr val="FFFF00"/>
                </a:highlight>
              </a:rPr>
            </a:br>
            <a:r>
              <a:rPr lang="zh-CN" altLang="en-US">
                <a:highlight>
                  <a:srgbClr val="FFFF00"/>
                </a:highlight>
              </a:rPr>
              <a:t>英文字体：Novecento wide </a:t>
            </a:r>
            <a:br>
              <a:rPr lang="zh-CN" altLang="en-US">
                <a:highlight>
                  <a:srgbClr val="FFFF00"/>
                </a:highlight>
              </a:rPr>
            </a:br>
            <a:r>
              <a:rPr lang="zh-CN" altLang="en-US">
                <a:highlight>
                  <a:srgbClr val="FFFF00"/>
                </a:highlight>
              </a:rPr>
              <a:t>中文字体：思源黑体</a:t>
            </a: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5" name="文本框 14"/>
          <p:cNvSpPr txBox="1"/>
          <p:nvPr/>
        </p:nvSpPr>
        <p:spPr>
          <a:xfrm>
            <a:off x="6711518" y="3847081"/>
            <a:ext cx="1116011" cy="369332"/>
          </a:xfrm>
          <a:prstGeom prst="rect">
            <a:avLst/>
          </a:prstGeom>
          <a:noFill/>
        </p:spPr>
        <p:txBody>
          <a:bodyPr wrap="none" rtlCol="0">
            <a:spAutoFit/>
          </a:bodyPr>
          <a:lstStyle/>
          <a:p>
            <a:r>
              <a:rPr lang="en-US" altLang="zh-CN" dirty="0"/>
              <a:t>Algorithm</a:t>
            </a:r>
            <a:endParaRPr lang="zh-CN" altLang="en-US" dirty="0"/>
          </a:p>
        </p:txBody>
      </p:sp>
      <p:sp>
        <p:nvSpPr>
          <p:cNvPr id="19" name="副标题 18"/>
          <p:cNvSpPr>
            <a:spLocks noGrp="1"/>
          </p:cNvSpPr>
          <p:nvPr>
            <p:ph type="subTitle" idx="1"/>
          </p:nvPr>
        </p:nvSpPr>
        <p:spPr>
          <a:xfrm>
            <a:off x="8548370" y="6111240"/>
            <a:ext cx="3266440" cy="260350"/>
          </a:xfrm>
        </p:spPr>
        <p:txBody>
          <a:bodyPr>
            <a:normAutofit/>
          </a:body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HPC LAB</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1" name="图片 20" descr="未命名文件 (1)"/>
          <p:cNvPicPr>
            <a:picLocks noChangeAspect="1"/>
          </p:cNvPicPr>
          <p:nvPr/>
        </p:nvPicPr>
        <p:blipFill>
          <a:blip r:embed="rId3"/>
          <a:stretch>
            <a:fillRect/>
          </a:stretch>
        </p:blipFill>
        <p:spPr>
          <a:xfrm>
            <a:off x="3791585" y="421640"/>
            <a:ext cx="7938770" cy="5949950"/>
          </a:xfrm>
          <a:prstGeom prst="rect">
            <a:avLst/>
          </a:prstGeom>
        </p:spPr>
      </p:pic>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15" name="图片 14" descr="道具_带框_至纯源石"/>
          <p:cNvPicPr>
            <a:picLocks noChangeAspect="1"/>
          </p:cNvPicPr>
          <p:nvPr/>
        </p:nvPicPr>
        <p:blipFill>
          <a:blip r:embed="rId4">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05958"/>
            <a:ext cx="2038350" cy="1264449"/>
          </a:xfrm>
          <a:prstGeom prst="rect">
            <a:avLst/>
          </a:prstGeom>
          <a:noFill/>
        </p:spPr>
        <p:txBody>
          <a:bodyPr wrap="square" lIns="46990" tIns="46990" rIns="46990" bIns="4699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PART.3 </a:t>
            </a:r>
            <a:r>
              <a:rPr kumimoji="0" lang="zh-CN" altLang="en-US" sz="3600" b="1" i="0" u="none" strike="noStrike" kern="1200" cap="none" spc="0" normalizeH="0" baseline="0" noProof="0" dirty="0">
                <a:ln>
                  <a:noFill/>
                </a:ln>
                <a:solidFill>
                  <a:prstClr val="white"/>
                </a:solidFill>
                <a:effectLst/>
                <a:uLnTx/>
                <a:uFillTx/>
                <a:latin typeface="Novecento wide Bold" panose="00000805000000000000" charset="0"/>
                <a:ea typeface="微软雅黑" panose="020B0503020204020204" pitchFamily="34" charset="-122"/>
                <a:cs typeface="Novecento wide Bold" panose="00000805000000000000" charset="0"/>
              </a:rPr>
              <a:t>系统设计</a:t>
            </a:r>
          </a:p>
        </p:txBody>
      </p:sp>
      <p:sp>
        <p:nvSpPr>
          <p:cNvPr id="17" name="文本框 16"/>
          <p:cNvSpPr txBox="1"/>
          <p:nvPr/>
        </p:nvSpPr>
        <p:spPr>
          <a:xfrm>
            <a:off x="1838325" y="3812540"/>
            <a:ext cx="2127250" cy="198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white">
                    <a:lumMod val="65000"/>
                  </a:prstClr>
                </a:solidFill>
                <a:effectLst/>
                <a:uLnTx/>
                <a:uFillTx/>
                <a:latin typeface="Novecento wide Medium" panose="00000605000000000000" charset="0"/>
                <a:ea typeface="微软雅黑" panose="020B0503020204020204" pitchFamily="34" charset="-122"/>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7" name="文本框 6"/>
          <p:cNvSpPr txBox="1"/>
          <p:nvPr/>
        </p:nvSpPr>
        <p:spPr>
          <a:xfrm>
            <a:off x="1936115" y="2134870"/>
            <a:ext cx="1083945" cy="337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endParaRPr>
          </a:p>
        </p:txBody>
      </p:sp>
      <p:cxnSp>
        <p:nvCxnSpPr>
          <p:cNvPr id="14" name="直接连接符 13"/>
          <p:cNvCxnSpPr/>
          <p:nvPr/>
        </p:nvCxnSpPr>
        <p:spPr>
          <a:xfrm>
            <a:off x="9126855" y="5740400"/>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250680" y="5280025"/>
            <a:ext cx="310642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Activity </a:t>
            </a:r>
            <a:r>
              <a:rPr kumimoji="0" lang="zh-CN" altLang="en-US" sz="24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结构示意</a:t>
            </a:r>
          </a:p>
        </p:txBody>
      </p:sp>
      <p:sp>
        <p:nvSpPr>
          <p:cNvPr id="24" name="文本框 23"/>
          <p:cNvSpPr txBox="1"/>
          <p:nvPr/>
        </p:nvSpPr>
        <p:spPr>
          <a:xfrm>
            <a:off x="9300210" y="5766435"/>
            <a:ext cx="185674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Novecento wide Medium" panose="00000605000000000000" charset="0"/>
                <a:ea typeface="微软雅黑" panose="020B0503020204020204" pitchFamily="34" charset="-122"/>
                <a:cs typeface="Novecento wide Medium" panose="00000605000000000000" charset="0"/>
              </a:rPr>
              <a:t>structure</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6" name="文本框 25"/>
          <p:cNvSpPr txBox="1"/>
          <p:nvPr/>
        </p:nvSpPr>
        <p:spPr>
          <a:xfrm>
            <a:off x="238125" y="6118860"/>
            <a:ext cx="1475105"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KEYISUIBIANXIAXIE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black"/>
                </a:solidFill>
                <a:effectLst/>
                <a:uLnTx/>
                <a:uFillTx/>
                <a:latin typeface="Novecento wide Bold" panose="00000805000000000000" charset="0"/>
                <a:ea typeface="微软雅黑" panose="020B0503020204020204" pitchFamily="34" charset="-122"/>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20" name="图片 19" descr="F:\设计相关\莱茵PPT\背景小元素2.png背景小元素2"/>
          <p:cNvPicPr>
            <a:picLocks noChangeAspect="1"/>
          </p:cNvPicPr>
          <p:nvPr/>
        </p:nvPicPr>
        <p:blipFill>
          <a:blip r:embed="rId5"/>
          <a:srcRect l="10804" t="22319" r="72139" b="52730"/>
          <a:stretch>
            <a:fillRect/>
          </a:stretch>
        </p:blipFill>
        <p:spPr>
          <a:xfrm>
            <a:off x="-49530" y="1564640"/>
            <a:ext cx="1847215" cy="1519555"/>
          </a:xfrm>
          <a:prstGeom prst="rect">
            <a:avLst/>
          </a:prstGeom>
        </p:spPr>
      </p:pic>
      <p:sp>
        <p:nvSpPr>
          <p:cNvPr id="34" name="矩形 33"/>
          <p:cNvSpPr/>
          <p:nvPr/>
        </p:nvSpPr>
        <p:spPr>
          <a:xfrm>
            <a:off x="8548370" y="535241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pic>
        <p:nvPicPr>
          <p:cNvPr id="35" name="图片 34" descr="F:\设计相关\莱茵PPT\背景小元素2.png背景小元素2"/>
          <p:cNvPicPr>
            <a:picLocks noChangeAspect="1"/>
          </p:cNvPicPr>
          <p:nvPr/>
        </p:nvPicPr>
        <p:blipFill>
          <a:blip r:embed="rId5"/>
          <a:srcRect l="10804" t="62931" r="72139" b="18103"/>
          <a:stretch>
            <a:fillRect/>
          </a:stretch>
        </p:blipFill>
        <p:spPr>
          <a:xfrm>
            <a:off x="-8890" y="44767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rPr>
              <a:t>建议内容：人物介绍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t>英文字体：Novecento wide </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b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t>中文字体：思源黑体</a:t>
            </a:r>
            <a:b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br>
            <a:b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rPr>
            </a:br>
            <a:endParaRPr kumimoji="0" lang="en-US" altLang="zh-CN" sz="1800" b="0" i="0" u="none" strike="noStrike" kern="1200" cap="none" spc="0" normalizeH="0" baseline="0" noProof="0">
              <a:ln>
                <a:noFill/>
              </a:ln>
              <a:solidFill>
                <a:prstClr val="black"/>
              </a:solidFill>
              <a:effectLst/>
              <a:highlight>
                <a:srgbClr val="FFFF00"/>
              </a:highlight>
              <a:uLnTx/>
              <a:uFillTx/>
              <a:latin typeface="Calibri"/>
              <a:ea typeface="微软雅黑" panose="020B0503020204020204" pitchFamily="34" charset="-122"/>
              <a:cs typeface="+mn-cs"/>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1200" cap="none" spc="0" normalizeH="0" baseline="0" noProof="0">
                <a:ln>
                  <a:noFill/>
                </a:ln>
                <a:solidFill>
                  <a:prstClr val="black">
                    <a:alpha val="2000"/>
                  </a:prstClr>
                </a:solidFill>
                <a:effectLst/>
                <a:uLnTx/>
                <a:uFillTx/>
                <a:latin typeface="Novecento wide Bold" panose="00000805000000000000" charset="0"/>
                <a:ea typeface="微软雅黑" panose="020B0503020204020204" pitchFamily="34" charset="-122"/>
                <a:cs typeface="Novecento wide Bold" panose="00000805000000000000" charset="0"/>
              </a:rPr>
              <a:t>rhodeskesi</a:t>
            </a:r>
          </a:p>
        </p:txBody>
      </p:sp>
    </p:spTree>
    <p:extLst>
      <p:ext uri="{BB962C8B-B14F-4D97-AF65-F5344CB8AC3E}">
        <p14:creationId xmlns:p14="http://schemas.microsoft.com/office/powerpoint/2010/main" val="20136842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05958"/>
            <a:ext cx="2038350" cy="1264449"/>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PART.3 </a:t>
            </a:r>
            <a:r>
              <a:rPr lang="zh-CN" altLang="en-US" sz="3600" b="1" dirty="0">
                <a:solidFill>
                  <a:schemeClr val="bg1"/>
                </a:solidFill>
                <a:latin typeface="Novecento wide Bold" panose="00000805000000000000" charset="0"/>
                <a:cs typeface="Novecento wide Bold" panose="00000805000000000000" charset="0"/>
              </a:rPr>
              <a:t>系统设计</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74760" y="468566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98585" y="4225290"/>
            <a:ext cx="3106420" cy="460375"/>
          </a:xfrm>
          <a:prstGeom prst="rect">
            <a:avLst/>
          </a:prstGeom>
          <a:noFill/>
        </p:spPr>
        <p:txBody>
          <a:bodyPr wrap="square" rtlCol="0">
            <a:spAutoFit/>
          </a:bodyPr>
          <a:lstStyle/>
          <a:p>
            <a:r>
              <a:rPr lang="zh-CN" altLang="en-US" sz="2400">
                <a:latin typeface="Novecento wide Bold" panose="00000805000000000000" charset="0"/>
                <a:cs typeface="Novecento wide Bold" panose="00000805000000000000" charset="0"/>
              </a:rPr>
              <a:t>其他补丁</a:t>
            </a:r>
          </a:p>
        </p:txBody>
      </p:sp>
      <p:sp>
        <p:nvSpPr>
          <p:cNvPr id="24" name="文本框 23"/>
          <p:cNvSpPr txBox="1"/>
          <p:nvPr/>
        </p:nvSpPr>
        <p:spPr>
          <a:xfrm>
            <a:off x="9048115" y="4711700"/>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optimization</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49530" y="1564640"/>
            <a:ext cx="1847215" cy="1519555"/>
          </a:xfrm>
          <a:prstGeom prst="rect">
            <a:avLst/>
          </a:prstGeom>
        </p:spPr>
      </p:pic>
      <p:sp>
        <p:nvSpPr>
          <p:cNvPr id="34" name="矩形 33"/>
          <p:cNvSpPr/>
          <p:nvPr/>
        </p:nvSpPr>
        <p:spPr>
          <a:xfrm>
            <a:off x="8296275" y="429768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9" name="文本框 18"/>
          <p:cNvSpPr txBox="1"/>
          <p:nvPr/>
        </p:nvSpPr>
        <p:spPr>
          <a:xfrm>
            <a:off x="5099685" y="2161540"/>
            <a:ext cx="4064000" cy="398780"/>
          </a:xfrm>
          <a:prstGeom prst="rect">
            <a:avLst/>
          </a:prstGeom>
          <a:noFill/>
        </p:spPr>
        <p:txBody>
          <a:bodyPr wrap="square" rtlCol="0">
            <a:spAutoFit/>
          </a:bodyPr>
          <a:lstStyle/>
          <a:p>
            <a:r>
              <a:rPr lang="zh-CN" altLang="en-US" sz="2000" b="1" dirty="0"/>
              <a:t>方向判断</a:t>
            </a:r>
            <a:r>
              <a:rPr lang="en-US" altLang="zh-CN" sz="2000" b="1" dirty="0"/>
              <a:t>(</a:t>
            </a:r>
            <a:r>
              <a:rPr lang="zh-CN" altLang="en-US" sz="2000" b="1" dirty="0"/>
              <a:t>加速度传感器</a:t>
            </a:r>
            <a:r>
              <a:rPr lang="en-US" altLang="zh-CN" sz="2000" b="1" dirty="0"/>
              <a:t>)</a:t>
            </a:r>
          </a:p>
        </p:txBody>
      </p:sp>
      <p:sp>
        <p:nvSpPr>
          <p:cNvPr id="22" name="文本框 21"/>
          <p:cNvSpPr txBox="1"/>
          <p:nvPr/>
        </p:nvSpPr>
        <p:spPr>
          <a:xfrm>
            <a:off x="5099685" y="3192145"/>
            <a:ext cx="4064000" cy="398780"/>
          </a:xfrm>
          <a:prstGeom prst="rect">
            <a:avLst/>
          </a:prstGeom>
          <a:noFill/>
        </p:spPr>
        <p:txBody>
          <a:bodyPr wrap="square" rtlCol="0">
            <a:spAutoFit/>
          </a:bodyPr>
          <a:lstStyle/>
          <a:p>
            <a:r>
              <a:rPr lang="zh-CN" altLang="en-US" sz="2000" b="1">
                <a:sym typeface="+mn-ea"/>
              </a:rPr>
              <a:t>简单防抖检测</a:t>
            </a:r>
            <a:r>
              <a:rPr lang="en-US" altLang="zh-CN" sz="2000" b="1">
                <a:sym typeface="+mn-ea"/>
              </a:rPr>
              <a:t>(</a:t>
            </a:r>
            <a:r>
              <a:rPr lang="zh-CN" altLang="en-US" sz="2000" b="1">
                <a:sym typeface="+mn-ea"/>
              </a:rPr>
              <a:t>加速度传感器</a:t>
            </a:r>
            <a:r>
              <a:rPr lang="en-US" altLang="zh-CN" sz="2000" b="1">
                <a:sym typeface="+mn-ea"/>
              </a:rPr>
              <a:t>)</a:t>
            </a:r>
          </a:p>
        </p:txBody>
      </p:sp>
      <p:sp>
        <p:nvSpPr>
          <p:cNvPr id="27" name="文本框 26"/>
          <p:cNvSpPr txBox="1"/>
          <p:nvPr/>
        </p:nvSpPr>
        <p:spPr>
          <a:xfrm>
            <a:off x="5099685" y="4222750"/>
            <a:ext cx="4064000" cy="398780"/>
          </a:xfrm>
          <a:prstGeom prst="rect">
            <a:avLst/>
          </a:prstGeom>
          <a:noFill/>
        </p:spPr>
        <p:txBody>
          <a:bodyPr wrap="square" rtlCol="0">
            <a:spAutoFit/>
          </a:bodyPr>
          <a:lstStyle/>
          <a:p>
            <a:r>
              <a:rPr lang="zh-CN" altLang="en-US" sz="2000" b="1">
                <a:sym typeface="+mn-ea"/>
              </a:rPr>
              <a:t>数据实时更新</a:t>
            </a:r>
            <a:r>
              <a:rPr lang="en-US" altLang="zh-CN" sz="2000" b="1">
                <a:sym typeface="+mn-ea"/>
              </a:rPr>
              <a:t>(LiveData)</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4544060" y="1612582"/>
            <a:ext cx="5240655" cy="3536315"/>
          </a:xfrm>
          <a:prstGeom prst="rect">
            <a:avLst/>
          </a:prstGeom>
        </p:spPr>
      </p:pic>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4">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05958"/>
            <a:ext cx="2038350" cy="1264449"/>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PART.3 </a:t>
            </a:r>
            <a:r>
              <a:rPr lang="zh-CN" altLang="en-US" sz="3600" b="1" dirty="0">
                <a:solidFill>
                  <a:schemeClr val="bg1"/>
                </a:solidFill>
                <a:latin typeface="Novecento wide Bold" panose="00000805000000000000" charset="0"/>
                <a:cs typeface="Novecento wide Bold" panose="00000805000000000000" charset="0"/>
              </a:rPr>
              <a:t>系统设计</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74760" y="468566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98585" y="4225290"/>
            <a:ext cx="3106420" cy="460375"/>
          </a:xfrm>
          <a:prstGeom prst="rect">
            <a:avLst/>
          </a:prstGeom>
          <a:noFill/>
        </p:spPr>
        <p:txBody>
          <a:bodyPr wrap="square" rtlCol="0">
            <a:spAutoFit/>
          </a:bodyPr>
          <a:lstStyle/>
          <a:p>
            <a:r>
              <a:rPr lang="zh-CN" altLang="en-US" sz="2400">
                <a:latin typeface="Novecento wide Bold" panose="00000805000000000000" charset="0"/>
                <a:cs typeface="Novecento wide Bold" panose="00000805000000000000" charset="0"/>
              </a:rPr>
              <a:t>其他补丁</a:t>
            </a:r>
          </a:p>
        </p:txBody>
      </p:sp>
      <p:sp>
        <p:nvSpPr>
          <p:cNvPr id="24" name="文本框 23"/>
          <p:cNvSpPr txBox="1"/>
          <p:nvPr/>
        </p:nvSpPr>
        <p:spPr>
          <a:xfrm>
            <a:off x="9048115" y="4711700"/>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optimization</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5"/>
          <a:srcRect l="10804" t="22319" r="72139" b="52730"/>
          <a:stretch>
            <a:fillRect/>
          </a:stretch>
        </p:blipFill>
        <p:spPr>
          <a:xfrm>
            <a:off x="-49530" y="1564640"/>
            <a:ext cx="1847215" cy="1519555"/>
          </a:xfrm>
          <a:prstGeom prst="rect">
            <a:avLst/>
          </a:prstGeom>
        </p:spPr>
      </p:pic>
      <p:sp>
        <p:nvSpPr>
          <p:cNvPr id="34" name="矩形 33"/>
          <p:cNvSpPr/>
          <p:nvPr/>
        </p:nvSpPr>
        <p:spPr>
          <a:xfrm>
            <a:off x="8296275" y="429768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5"/>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19" name="文本框 18"/>
          <p:cNvSpPr txBox="1"/>
          <p:nvPr/>
        </p:nvSpPr>
        <p:spPr>
          <a:xfrm>
            <a:off x="5047966" y="795020"/>
            <a:ext cx="4064000" cy="368300"/>
          </a:xfrm>
          <a:prstGeom prst="rect">
            <a:avLst/>
          </a:prstGeom>
          <a:noFill/>
        </p:spPr>
        <p:txBody>
          <a:bodyPr wrap="square" rtlCol="0">
            <a:spAutoFit/>
          </a:bodyPr>
          <a:lstStyle/>
          <a:p>
            <a:pPr lvl="0" algn="ctr">
              <a:buClrTx/>
              <a:buSzTx/>
              <a:buFontTx/>
            </a:pPr>
            <a:r>
              <a:rPr lang="zh-CN" altLang="en-US" sz="2000" b="1" dirty="0">
                <a:sym typeface="+mn-ea"/>
              </a:rPr>
              <a:t>人脸识别相关</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标题 1"/>
          <p:cNvSpPr>
            <a:spLocks noGrp="1"/>
          </p:cNvSpPr>
          <p:nvPr/>
        </p:nvSpPr>
        <p:spPr>
          <a:xfrm>
            <a:off x="142875" y="179705"/>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a:latin typeface="Novecento wide Medium" panose="00000605000000000000" charset="0"/>
                <a:cs typeface="Novecento wide Medium" panose="00000605000000000000" charset="0"/>
              </a:rPr>
              <a:t>SYNTHESIZE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6" name="副标题 2"/>
          <p:cNvSpPr>
            <a:spLocks noGrp="1"/>
          </p:cNvSpPr>
          <p:nvPr/>
        </p:nvSpPr>
        <p:spPr>
          <a:xfrm>
            <a:off x="8548370" y="6111240"/>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7" name="矩形 6"/>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p:cNvSpPr/>
          <p:nvPr/>
        </p:nvSpPr>
        <p:spPr>
          <a:xfrm>
            <a:off x="3203575" y="3530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H="1" flipV="1">
            <a:off x="2499995" y="2826385"/>
            <a:ext cx="730250" cy="730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74370" y="2830195"/>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61035" y="2458085"/>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PART.1  NABCD</a:t>
            </a:r>
          </a:p>
        </p:txBody>
      </p:sp>
      <p:sp>
        <p:nvSpPr>
          <p:cNvPr id="14" name="矩形 13"/>
          <p:cNvSpPr/>
          <p:nvPr/>
        </p:nvSpPr>
        <p:spPr>
          <a:xfrm>
            <a:off x="674370" y="2389505"/>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p:cNvSpPr txBox="1"/>
          <p:nvPr/>
        </p:nvSpPr>
        <p:spPr>
          <a:xfrm>
            <a:off x="676275" y="2375535"/>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DEFENDER.</a:t>
            </a:r>
          </a:p>
        </p:txBody>
      </p:sp>
      <p:sp>
        <p:nvSpPr>
          <p:cNvPr id="17" name="矩形 16"/>
          <p:cNvSpPr/>
          <p:nvPr/>
        </p:nvSpPr>
        <p:spPr>
          <a:xfrm>
            <a:off x="523240" y="2314575"/>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1" name="矩形 20"/>
          <p:cNvSpPr/>
          <p:nvPr/>
        </p:nvSpPr>
        <p:spPr>
          <a:xfrm rot="5400000">
            <a:off x="616585" y="2146300"/>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2" name="文本框 21"/>
          <p:cNvSpPr txBox="1"/>
          <p:nvPr/>
        </p:nvSpPr>
        <p:spPr>
          <a:xfrm>
            <a:off x="676275" y="2893060"/>
            <a:ext cx="168465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SAIDIEWODECHAOREN</a:t>
            </a:r>
          </a:p>
        </p:txBody>
      </p:sp>
      <p:sp>
        <p:nvSpPr>
          <p:cNvPr id="23" name="椭圆 22"/>
          <p:cNvSpPr/>
          <p:nvPr/>
        </p:nvSpPr>
        <p:spPr>
          <a:xfrm>
            <a:off x="5891530" y="30905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62575" y="315214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27425" y="36817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14090" y="330962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PART.2 </a:t>
            </a:r>
            <a:r>
              <a:rPr lang="zh-CN" altLang="en-US" dirty="0">
                <a:latin typeface="Novecento wide Bold" panose="00000805000000000000" charset="0"/>
                <a:cs typeface="Novecento wide Bold" panose="00000805000000000000" charset="0"/>
              </a:rPr>
              <a:t>原型系统</a:t>
            </a:r>
            <a:endParaRPr lang="en-US" altLang="zh-CN" dirty="0">
              <a:latin typeface="Novecento wide Bold" panose="00000805000000000000" charset="0"/>
              <a:cs typeface="Novecento wide Bold" panose="00000805000000000000" charset="0"/>
            </a:endParaRPr>
          </a:p>
        </p:txBody>
      </p:sp>
      <p:sp>
        <p:nvSpPr>
          <p:cNvPr id="27" name="矩形 26"/>
          <p:cNvSpPr/>
          <p:nvPr/>
        </p:nvSpPr>
        <p:spPr>
          <a:xfrm>
            <a:off x="3527425" y="32410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文本框 27"/>
          <p:cNvSpPr txBox="1"/>
          <p:nvPr/>
        </p:nvSpPr>
        <p:spPr>
          <a:xfrm>
            <a:off x="3529330" y="32270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CASTER.</a:t>
            </a:r>
          </a:p>
        </p:txBody>
      </p:sp>
      <p:sp>
        <p:nvSpPr>
          <p:cNvPr id="29" name="矩形 28"/>
          <p:cNvSpPr/>
          <p:nvPr/>
        </p:nvSpPr>
        <p:spPr>
          <a:xfrm>
            <a:off x="3376295" y="31661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0" name="矩形 29"/>
          <p:cNvSpPr/>
          <p:nvPr/>
        </p:nvSpPr>
        <p:spPr>
          <a:xfrm rot="5400000">
            <a:off x="3469640" y="29978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1" name="文本框 30"/>
          <p:cNvSpPr txBox="1"/>
          <p:nvPr/>
        </p:nvSpPr>
        <p:spPr>
          <a:xfrm>
            <a:off x="3529330" y="3744595"/>
            <a:ext cx="1684655" cy="24574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WODEIXIANGBANFAFANGXAIQU</a:t>
            </a:r>
          </a:p>
          <a:p>
            <a:r>
              <a:rPr lang="en-US" altLang="zh-CN" sz="800">
                <a:latin typeface="Source Han Sans Regular" panose="020B0500000000000000" charset="-122"/>
                <a:ea typeface="Source Han Sans Regular" panose="020B0500000000000000" charset="-122"/>
              </a:rPr>
              <a:t>WOWUDIDEXIAOHUOLONG</a:t>
            </a:r>
          </a:p>
        </p:txBody>
      </p:sp>
      <p:sp>
        <p:nvSpPr>
          <p:cNvPr id="32" name="椭圆 31"/>
          <p:cNvSpPr/>
          <p:nvPr/>
        </p:nvSpPr>
        <p:spPr>
          <a:xfrm>
            <a:off x="7860030" y="239649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917180" y="186690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444230" y="18656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444230" y="14249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文本框 35"/>
          <p:cNvSpPr txBox="1"/>
          <p:nvPr/>
        </p:nvSpPr>
        <p:spPr>
          <a:xfrm>
            <a:off x="8446135" y="14109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MEDIC.</a:t>
            </a:r>
          </a:p>
        </p:txBody>
      </p:sp>
      <p:sp>
        <p:nvSpPr>
          <p:cNvPr id="37" name="矩形 36"/>
          <p:cNvSpPr/>
          <p:nvPr/>
        </p:nvSpPr>
        <p:spPr>
          <a:xfrm>
            <a:off x="8293100" y="13500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8" name="矩形 37"/>
          <p:cNvSpPr/>
          <p:nvPr/>
        </p:nvSpPr>
        <p:spPr>
          <a:xfrm rot="5400000">
            <a:off x="8386445" y="11817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9" name="文本框 38"/>
          <p:cNvSpPr txBox="1"/>
          <p:nvPr/>
        </p:nvSpPr>
        <p:spPr>
          <a:xfrm>
            <a:off x="8446135" y="191897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KESHIHEMODEXIAOFEIJIZHENDEHENHAOYONG</a:t>
            </a:r>
          </a:p>
        </p:txBody>
      </p:sp>
      <p:sp>
        <p:nvSpPr>
          <p:cNvPr id="40" name="文本框 39"/>
          <p:cNvSpPr txBox="1"/>
          <p:nvPr/>
        </p:nvSpPr>
        <p:spPr>
          <a:xfrm>
            <a:off x="8446135" y="149606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PART.3 </a:t>
            </a:r>
            <a:r>
              <a:rPr lang="zh-CN" altLang="en-US" dirty="0">
                <a:latin typeface="Novecento wide Bold" panose="00000805000000000000" charset="0"/>
                <a:cs typeface="Novecento wide Bold" panose="00000805000000000000" charset="0"/>
              </a:rPr>
              <a:t>系统设计</a:t>
            </a:r>
            <a:endParaRPr lang="en-US" altLang="zh-CN" dirty="0">
              <a:latin typeface="Novecento wide Bold" panose="00000805000000000000" charset="0"/>
              <a:cs typeface="Novecento wide Bold" panose="00000805000000000000" charset="0"/>
            </a:endParaRPr>
          </a:p>
        </p:txBody>
      </p:sp>
      <p:sp>
        <p:nvSpPr>
          <p:cNvPr id="41" name="椭圆 40"/>
          <p:cNvSpPr/>
          <p:nvPr/>
        </p:nvSpPr>
        <p:spPr>
          <a:xfrm>
            <a:off x="8362315" y="415544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2" name="直接连接符 41"/>
          <p:cNvCxnSpPr/>
          <p:nvPr/>
        </p:nvCxnSpPr>
        <p:spPr>
          <a:xfrm flipH="1" flipV="1">
            <a:off x="8420100" y="4227195"/>
            <a:ext cx="537845" cy="539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956040" y="476758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8956040" y="432689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8957945" y="431292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SUPPORTER.</a:t>
            </a:r>
          </a:p>
        </p:txBody>
      </p:sp>
      <p:sp>
        <p:nvSpPr>
          <p:cNvPr id="47" name="矩形 46"/>
          <p:cNvSpPr/>
          <p:nvPr/>
        </p:nvSpPr>
        <p:spPr>
          <a:xfrm>
            <a:off x="8804910" y="425196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8" name="矩形 47"/>
          <p:cNvSpPr/>
          <p:nvPr/>
        </p:nvSpPr>
        <p:spPr>
          <a:xfrm rot="5400000">
            <a:off x="8898255" y="408368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9" name="文本框 48"/>
          <p:cNvSpPr txBox="1"/>
          <p:nvPr/>
        </p:nvSpPr>
        <p:spPr>
          <a:xfrm>
            <a:off x="8957945" y="482092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ZAOQIDANREN YONGYUANDESHEN</a:t>
            </a:r>
          </a:p>
        </p:txBody>
      </p:sp>
      <p:sp>
        <p:nvSpPr>
          <p:cNvPr id="50" name="文本框 49"/>
          <p:cNvSpPr txBox="1"/>
          <p:nvPr/>
        </p:nvSpPr>
        <p:spPr>
          <a:xfrm>
            <a:off x="8957945" y="439801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PART.4 </a:t>
            </a:r>
            <a:r>
              <a:rPr lang="zh-CN" altLang="en-US" dirty="0">
                <a:latin typeface="Novecento wide Bold" panose="00000805000000000000" charset="0"/>
                <a:cs typeface="Novecento wide Bold" panose="00000805000000000000" charset="0"/>
              </a:rPr>
              <a:t>实现与测试</a:t>
            </a:r>
            <a:endParaRPr lang="en-US" altLang="zh-CN" dirty="0">
              <a:latin typeface="Novecento wide Bold" panose="00000805000000000000" charset="0"/>
              <a:cs typeface="Novecento wide Bold" panose="00000805000000000000" charset="0"/>
            </a:endParaRPr>
          </a:p>
        </p:txBody>
      </p:sp>
      <p:sp>
        <p:nvSpPr>
          <p:cNvPr id="53" name="矩形 52"/>
          <p:cNvSpPr/>
          <p:nvPr/>
        </p:nvSpPr>
        <p:spPr>
          <a:xfrm>
            <a:off x="6729095" y="3241040"/>
            <a:ext cx="1927860" cy="109220"/>
          </a:xfrm>
          <a:prstGeom prst="rect">
            <a:avLst/>
          </a:prstGeom>
          <a:solidFill>
            <a:schemeClr val="bg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8731885" y="3248660"/>
            <a:ext cx="78105" cy="80645"/>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696960" y="3213735"/>
            <a:ext cx="149860" cy="149860"/>
          </a:xfrm>
          <a:prstGeom prst="ellipse">
            <a:avLst/>
          </a:prstGeom>
          <a:noFill/>
          <a:ln>
            <a:solidFill>
              <a:schemeClr val="bg1">
                <a:alpha val="60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729095" y="3234055"/>
            <a:ext cx="1494790" cy="122555"/>
          </a:xfrm>
          <a:prstGeom prst="rect">
            <a:avLst/>
          </a:prstGeom>
          <a:noFill/>
        </p:spPr>
        <p:txBody>
          <a:bodyPr wrap="square" lIns="0" tIns="0" rIns="0" bIns="0" rtlCol="0">
            <a:spAutoFit/>
          </a:bodyPr>
          <a:lstStyle/>
          <a:p>
            <a:r>
              <a:rPr lang="en-US" altLang="zh-CN" sz="800">
                <a:latin typeface="Source Han Sans Heavy" panose="020B0A00000000000000" charset="-122"/>
                <a:ea typeface="Source Han Sans Heavy" panose="020B0A00000000000000" charset="-122"/>
              </a:rPr>
              <a:t>       RHINE LAB.LLC.</a:t>
            </a:r>
          </a:p>
        </p:txBody>
      </p:sp>
      <p:sp>
        <p:nvSpPr>
          <p:cNvPr id="2" name="文本框 1"/>
          <p:cNvSpPr txBox="1"/>
          <p:nvPr/>
        </p:nvSpPr>
        <p:spPr>
          <a:xfrm>
            <a:off x="12452985" y="2617470"/>
            <a:ext cx="2926080" cy="2306955"/>
          </a:xfrm>
          <a:prstGeom prst="rect">
            <a:avLst/>
          </a:prstGeom>
          <a:noFill/>
        </p:spPr>
        <p:txBody>
          <a:bodyPr wrap="none" rtlCol="0">
            <a:spAutoFit/>
          </a:bodyPr>
          <a:lstStyle/>
          <a:p>
            <a:pPr algn="l"/>
            <a:r>
              <a:rPr lang="zh-CN" altLang="en-US">
                <a:highlight>
                  <a:srgbClr val="FFFF00"/>
                </a:highlight>
              </a:rPr>
              <a:t>建议内容：内容介绍</a:t>
            </a:r>
            <a:br>
              <a:rPr lang="zh-CN" altLang="en-US">
                <a:highlight>
                  <a:srgbClr val="FFFF00"/>
                </a:highlight>
              </a:rPr>
            </a:br>
            <a:r>
              <a:rPr lang="zh-CN" altLang="en-US">
                <a:highlight>
                  <a:srgbClr val="FFFF00"/>
                </a:highlight>
              </a:rPr>
              <a:t>图内元素内容位置均可调整</a:t>
            </a:r>
            <a:br>
              <a:rPr lang="zh-CN" altLang="en-US">
                <a:highlight>
                  <a:srgbClr val="FFFF00"/>
                </a:highlight>
              </a:rPr>
            </a:br>
            <a:endParaRPr lang="zh-CN" altLang="en-US">
              <a:highlight>
                <a:srgbClr val="FFFF00"/>
              </a:highlight>
            </a:endParaRP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3" name="文本框 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328959"/>
            <a:ext cx="2038350" cy="1818447"/>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PART.4 </a:t>
            </a:r>
            <a:r>
              <a:rPr lang="zh-CN" altLang="en-US" sz="3600" b="1" dirty="0">
                <a:solidFill>
                  <a:schemeClr val="bg1"/>
                </a:solidFill>
                <a:latin typeface="Novecento wide Bold" panose="00000805000000000000" charset="0"/>
                <a:cs typeface="Novecento wide Bold" panose="00000805000000000000" charset="0"/>
              </a:rPr>
              <a:t>实现与</a:t>
            </a:r>
            <a:endParaRPr lang="en-US" altLang="zh-CN" sz="3600" b="1" dirty="0">
              <a:solidFill>
                <a:schemeClr val="bg1"/>
              </a:solidFill>
              <a:latin typeface="Novecento wide Bold" panose="00000805000000000000" charset="0"/>
              <a:cs typeface="Novecento wide Bold" panose="00000805000000000000" charset="0"/>
            </a:endParaRPr>
          </a:p>
          <a:p>
            <a:pPr algn="ctr"/>
            <a:r>
              <a:rPr lang="zh-CN" altLang="en-US" sz="3600" b="1" dirty="0">
                <a:solidFill>
                  <a:schemeClr val="bg1"/>
                </a:solidFill>
                <a:latin typeface="Novecento wide Bold" panose="00000805000000000000" charset="0"/>
                <a:cs typeface="Novecento wide Bold" panose="00000805000000000000" charset="0"/>
              </a:rPr>
              <a:t>测试</a:t>
            </a:r>
          </a:p>
        </p:txBody>
      </p:sp>
      <p:sp>
        <p:nvSpPr>
          <p:cNvPr id="17" name="文本框 16"/>
          <p:cNvSpPr txBox="1"/>
          <p:nvPr/>
        </p:nvSpPr>
        <p:spPr>
          <a:xfrm>
            <a:off x="1838325" y="4159748"/>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74760" y="468566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98585" y="4225290"/>
            <a:ext cx="3106420" cy="460375"/>
          </a:xfrm>
          <a:prstGeom prst="rect">
            <a:avLst/>
          </a:prstGeom>
          <a:noFill/>
        </p:spPr>
        <p:txBody>
          <a:bodyPr wrap="square" rtlCol="0">
            <a:spAutoFit/>
          </a:bodyPr>
          <a:lstStyle/>
          <a:p>
            <a:r>
              <a:rPr lang="zh-CN" altLang="en-US" sz="2400">
                <a:latin typeface="Novecento wide Medium" panose="00000605000000000000" charset="0"/>
                <a:cs typeface="Novecento wide Medium" panose="00000605000000000000" charset="0"/>
                <a:sym typeface="+mn-ea"/>
              </a:rPr>
              <a:t>应用使用示例</a:t>
            </a:r>
            <a:endParaRPr lang="zh-CN" altLang="en-US" sz="2400">
              <a:latin typeface="Novecento wide Bold" panose="00000805000000000000" charset="0"/>
              <a:cs typeface="Novecento wide Bold" panose="00000805000000000000" charset="0"/>
            </a:endParaRPr>
          </a:p>
        </p:txBody>
      </p:sp>
      <p:sp>
        <p:nvSpPr>
          <p:cNvPr id="24" name="文本框 23"/>
          <p:cNvSpPr txBox="1"/>
          <p:nvPr/>
        </p:nvSpPr>
        <p:spPr>
          <a:xfrm>
            <a:off x="9048115" y="4711700"/>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EXAMPLE</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49530" y="1564640"/>
            <a:ext cx="1847215" cy="1519555"/>
          </a:xfrm>
          <a:prstGeom prst="rect">
            <a:avLst/>
          </a:prstGeom>
        </p:spPr>
      </p:pic>
      <p:sp>
        <p:nvSpPr>
          <p:cNvPr id="34" name="矩形 33"/>
          <p:cNvSpPr/>
          <p:nvPr/>
        </p:nvSpPr>
        <p:spPr>
          <a:xfrm>
            <a:off x="8296275" y="429768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5">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328959"/>
            <a:ext cx="2038350" cy="1818447"/>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PART.4 </a:t>
            </a:r>
            <a:r>
              <a:rPr lang="zh-CN" altLang="en-US" sz="3600" b="1" dirty="0">
                <a:solidFill>
                  <a:schemeClr val="bg1"/>
                </a:solidFill>
                <a:latin typeface="Novecento wide Bold" panose="00000805000000000000" charset="0"/>
                <a:cs typeface="Novecento wide Bold" panose="00000805000000000000" charset="0"/>
              </a:rPr>
              <a:t>实现与</a:t>
            </a:r>
            <a:endParaRPr lang="en-US" altLang="zh-CN" sz="3600" b="1" dirty="0">
              <a:solidFill>
                <a:schemeClr val="bg1"/>
              </a:solidFill>
              <a:latin typeface="Novecento wide Bold" panose="00000805000000000000" charset="0"/>
              <a:cs typeface="Novecento wide Bold" panose="00000805000000000000" charset="0"/>
            </a:endParaRPr>
          </a:p>
          <a:p>
            <a:pPr algn="ctr"/>
            <a:r>
              <a:rPr lang="zh-CN" altLang="en-US" sz="3600" b="1" dirty="0">
                <a:solidFill>
                  <a:schemeClr val="bg1"/>
                </a:solidFill>
                <a:latin typeface="Novecento wide Bold" panose="00000805000000000000" charset="0"/>
                <a:cs typeface="Novecento wide Bold" panose="00000805000000000000" charset="0"/>
              </a:rPr>
              <a:t>测试</a:t>
            </a:r>
          </a:p>
        </p:txBody>
      </p:sp>
      <p:sp>
        <p:nvSpPr>
          <p:cNvPr id="17" name="文本框 16"/>
          <p:cNvSpPr txBox="1"/>
          <p:nvPr/>
        </p:nvSpPr>
        <p:spPr>
          <a:xfrm>
            <a:off x="1838325" y="4159748"/>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74760" y="468566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98585" y="4225290"/>
            <a:ext cx="3106420" cy="460375"/>
          </a:xfrm>
          <a:prstGeom prst="rect">
            <a:avLst/>
          </a:prstGeom>
          <a:noFill/>
        </p:spPr>
        <p:txBody>
          <a:bodyPr wrap="square" rtlCol="0">
            <a:spAutoFit/>
          </a:bodyPr>
          <a:lstStyle/>
          <a:p>
            <a:r>
              <a:rPr lang="zh-CN" altLang="en-US" sz="2400">
                <a:latin typeface="Novecento wide Bold" panose="00000805000000000000" charset="0"/>
                <a:cs typeface="Novecento wide Bold" panose="00000805000000000000" charset="0"/>
              </a:rPr>
              <a:t>蹲起</a:t>
            </a:r>
          </a:p>
        </p:txBody>
      </p:sp>
      <p:sp>
        <p:nvSpPr>
          <p:cNvPr id="23" name="文本框 22"/>
          <p:cNvSpPr txBox="1"/>
          <p:nvPr/>
        </p:nvSpPr>
        <p:spPr>
          <a:xfrm>
            <a:off x="9048115" y="3990975"/>
            <a:ext cx="1856740" cy="306705"/>
          </a:xfrm>
          <a:prstGeom prst="rect">
            <a:avLst/>
          </a:prstGeom>
          <a:noFill/>
        </p:spPr>
        <p:txBody>
          <a:bodyPr wrap="square" rtlCol="0">
            <a:spAutoFit/>
          </a:bodyPr>
          <a:lstStyle/>
          <a:p>
            <a:r>
              <a:rPr lang="zh-CN" altLang="en-US" sz="1400">
                <a:latin typeface="Novecento wide Medium" panose="00000605000000000000" charset="0"/>
                <a:cs typeface="Novecento wide Medium" panose="00000605000000000000" charset="0"/>
              </a:rPr>
              <a:t>运动示例</a:t>
            </a:r>
          </a:p>
        </p:txBody>
      </p:sp>
      <p:sp>
        <p:nvSpPr>
          <p:cNvPr id="24" name="文本框 23"/>
          <p:cNvSpPr txBox="1"/>
          <p:nvPr/>
        </p:nvSpPr>
        <p:spPr>
          <a:xfrm>
            <a:off x="9048115" y="4711700"/>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SQUAT</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6"/>
          <a:srcRect l="10804" t="22319" r="72139" b="52730"/>
          <a:stretch>
            <a:fillRect/>
          </a:stretch>
        </p:blipFill>
        <p:spPr>
          <a:xfrm>
            <a:off x="-49530" y="1564640"/>
            <a:ext cx="1847215" cy="1519555"/>
          </a:xfrm>
          <a:prstGeom prst="rect">
            <a:avLst/>
          </a:prstGeom>
        </p:spPr>
      </p:pic>
      <p:sp>
        <p:nvSpPr>
          <p:cNvPr id="34" name="矩形 33"/>
          <p:cNvSpPr/>
          <p:nvPr/>
        </p:nvSpPr>
        <p:spPr>
          <a:xfrm>
            <a:off x="8296275" y="429768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6"/>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pic>
        <p:nvPicPr>
          <p:cNvPr id="19" name="QQ视频20221118125813">
            <a:hlinkClick r:id="" action="ppaction://media"/>
          </p:cNvPr>
          <p:cNvPicPr/>
          <p:nvPr>
            <a:videoFile r:link="rId2"/>
            <p:extLst>
              <p:ext uri="{DAA4B4D4-6D71-4841-9C94-3DE7FCFB9230}">
                <p14:media xmlns:p14="http://schemas.microsoft.com/office/powerpoint/2010/main" r:embed="rId1"/>
              </p:ext>
            </p:extLst>
          </p:nvPr>
        </p:nvPicPr>
        <p:blipFill>
          <a:blip r:embed="rId7"/>
          <a:stretch>
            <a:fillRect/>
          </a:stretch>
        </p:blipFill>
        <p:spPr>
          <a:xfrm>
            <a:off x="5675630" y="742315"/>
            <a:ext cx="2374265" cy="5276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video>
              <p:cMediaNode>
                <p:cTn id="2" fill="hold" display="1">
                  <p:stCondLst>
                    <p:cond delay="indefinite"/>
                  </p:stCondLst>
                </p:cTn>
                <p:tgtEl>
                  <p:spTgt spid="19"/>
                </p:tgtEl>
              </p:cMediaNode>
            </p:video>
            <p:seq concurrent="1" nextAc="seek">
              <p:cTn id="3" restart="whenNotActive" fill="hold" evtFilter="cancelBubble" nodeType="interactiveSeq">
                <p:stCondLst>
                  <p:cond evt="onClick" delay="0">
                    <p:tgtEl>
                      <p:spTgt spid="19"/>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19" name="QQ视频20221118125820">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5861685" y="-190500"/>
            <a:ext cx="3086100" cy="6858000"/>
          </a:xfrm>
          <a:prstGeom prst="rect">
            <a:avLst/>
          </a:prstGeom>
        </p:spPr>
      </p:pic>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6">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328959"/>
            <a:ext cx="2038350" cy="1818447"/>
          </a:xfrm>
          <a:prstGeom prst="rect">
            <a:avLst/>
          </a:prstGeom>
          <a:noFill/>
        </p:spPr>
        <p:txBody>
          <a:bodyPr wrap="square" lIns="46990" tIns="46990" rIns="46990" bIns="46990" rtlCol="0" anchor="ctr" anchorCtr="0">
            <a:spAutoFit/>
          </a:bodyPr>
          <a:lstStyle/>
          <a:p>
            <a:pPr algn="ctr"/>
            <a:r>
              <a:rPr lang="en-US" altLang="zh-CN" sz="4000" b="1" dirty="0">
                <a:solidFill>
                  <a:schemeClr val="bg1"/>
                </a:solidFill>
                <a:latin typeface="Novecento wide Bold" panose="00000805000000000000" charset="0"/>
                <a:cs typeface="Novecento wide Bold" panose="00000805000000000000" charset="0"/>
              </a:rPr>
              <a:t>PART.4 </a:t>
            </a:r>
            <a:r>
              <a:rPr lang="zh-CN" altLang="en-US" sz="3600" b="1" dirty="0">
                <a:solidFill>
                  <a:schemeClr val="bg1"/>
                </a:solidFill>
                <a:latin typeface="Novecento wide Bold" panose="00000805000000000000" charset="0"/>
                <a:cs typeface="Novecento wide Bold" panose="00000805000000000000" charset="0"/>
              </a:rPr>
              <a:t>实现与</a:t>
            </a:r>
            <a:endParaRPr lang="en-US" altLang="zh-CN" sz="3600" b="1" dirty="0">
              <a:solidFill>
                <a:schemeClr val="bg1"/>
              </a:solidFill>
              <a:latin typeface="Novecento wide Bold" panose="00000805000000000000" charset="0"/>
              <a:cs typeface="Novecento wide Bold" panose="00000805000000000000" charset="0"/>
            </a:endParaRPr>
          </a:p>
          <a:p>
            <a:pPr algn="ctr"/>
            <a:r>
              <a:rPr lang="zh-CN" altLang="en-US" sz="3600" b="1" dirty="0">
                <a:solidFill>
                  <a:schemeClr val="bg1"/>
                </a:solidFill>
                <a:latin typeface="Novecento wide Bold" panose="00000805000000000000" charset="0"/>
                <a:cs typeface="Novecento wide Bold" panose="00000805000000000000" charset="0"/>
              </a:rPr>
              <a:t>测试</a:t>
            </a:r>
          </a:p>
        </p:txBody>
      </p:sp>
      <p:sp>
        <p:nvSpPr>
          <p:cNvPr id="17" name="文本框 16"/>
          <p:cNvSpPr txBox="1"/>
          <p:nvPr/>
        </p:nvSpPr>
        <p:spPr>
          <a:xfrm>
            <a:off x="1838325" y="4159748"/>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8805545" y="542480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29370" y="4964430"/>
            <a:ext cx="3106420" cy="460375"/>
          </a:xfrm>
          <a:prstGeom prst="rect">
            <a:avLst/>
          </a:prstGeom>
          <a:noFill/>
        </p:spPr>
        <p:txBody>
          <a:bodyPr wrap="square" rtlCol="0">
            <a:spAutoFit/>
          </a:bodyPr>
          <a:lstStyle/>
          <a:p>
            <a:r>
              <a:rPr lang="zh-CN" altLang="en-US" sz="2400">
                <a:latin typeface="Novecento wide Bold" panose="00000805000000000000" charset="0"/>
                <a:cs typeface="Novecento wide Bold" panose="00000805000000000000" charset="0"/>
              </a:rPr>
              <a:t>仰卧起坐</a:t>
            </a:r>
          </a:p>
        </p:txBody>
      </p:sp>
      <p:sp>
        <p:nvSpPr>
          <p:cNvPr id="23" name="文本框 22"/>
          <p:cNvSpPr txBox="1"/>
          <p:nvPr/>
        </p:nvSpPr>
        <p:spPr>
          <a:xfrm>
            <a:off x="8929370" y="4730115"/>
            <a:ext cx="1856740" cy="306705"/>
          </a:xfrm>
          <a:prstGeom prst="rect">
            <a:avLst/>
          </a:prstGeom>
          <a:noFill/>
        </p:spPr>
        <p:txBody>
          <a:bodyPr wrap="square" rtlCol="0">
            <a:spAutoFit/>
          </a:bodyPr>
          <a:lstStyle/>
          <a:p>
            <a:r>
              <a:rPr lang="zh-CN" altLang="en-US" sz="1400">
                <a:latin typeface="Novecento wide Medium" panose="00000605000000000000" charset="0"/>
                <a:cs typeface="Novecento wide Medium" panose="00000605000000000000" charset="0"/>
              </a:rPr>
              <a:t>运动示例</a:t>
            </a:r>
          </a:p>
        </p:txBody>
      </p:sp>
      <p:sp>
        <p:nvSpPr>
          <p:cNvPr id="24" name="文本框 23"/>
          <p:cNvSpPr txBox="1"/>
          <p:nvPr/>
        </p:nvSpPr>
        <p:spPr>
          <a:xfrm>
            <a:off x="8978900" y="5450840"/>
            <a:ext cx="1856740" cy="306705"/>
          </a:xfrm>
          <a:prstGeom prst="rect">
            <a:avLst/>
          </a:prstGeom>
          <a:noFill/>
        </p:spPr>
        <p:txBody>
          <a:bodyPr wrap="square" rtlCol="0">
            <a:spAutoFit/>
          </a:bodyPr>
          <a:lstStyle/>
          <a:p>
            <a:r>
              <a:rPr lang="en-US" altLang="zh-CN" sz="1400">
                <a:latin typeface="Novecento wide Medium" panose="00000605000000000000" charset="0"/>
                <a:cs typeface="Novecento wide Medium" panose="00000605000000000000" charset="0"/>
              </a:rPr>
              <a:t>SIT-UP</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7"/>
          <a:srcRect l="10804" t="22319" r="72139" b="52730"/>
          <a:stretch>
            <a:fillRect/>
          </a:stretch>
        </p:blipFill>
        <p:spPr>
          <a:xfrm>
            <a:off x="-49530" y="1564640"/>
            <a:ext cx="1847215" cy="1519555"/>
          </a:xfrm>
          <a:prstGeom prst="rect">
            <a:avLst/>
          </a:prstGeom>
        </p:spPr>
      </p:pic>
      <p:sp>
        <p:nvSpPr>
          <p:cNvPr id="34" name="矩形 33"/>
          <p:cNvSpPr/>
          <p:nvPr/>
        </p:nvSpPr>
        <p:spPr>
          <a:xfrm>
            <a:off x="8227060" y="503682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7"/>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video>
              <p:cMediaNode>
                <p:cTn id="2" fill="hold" display="1">
                  <p:stCondLst>
                    <p:cond delay="indefinite"/>
                  </p:stCondLst>
                </p:cTn>
                <p:tgtEl>
                  <p:spTgt spid="19"/>
                </p:tgtEl>
              </p:cMediaNode>
            </p:video>
            <p:seq concurrent="1" nextAc="seek">
              <p:cTn id="3" restart="whenNotActive" fill="hold" evtFilter="cancelBubble" nodeType="interactiveSeq">
                <p:stCondLst>
                  <p:cond evt="onClick" delay="0">
                    <p:tgtEl>
                      <p:spTgt spid="19"/>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3355"/>
            <a:ext cx="2640330" cy="1202690"/>
          </a:xfrm>
        </p:spPr>
        <p:txBody>
          <a:bodyPr/>
          <a:lstStyle/>
          <a:p>
            <a:r>
              <a:rPr lang="en-US" altLang="zh-CN" sz="2800" dirty="0">
                <a:solidFill>
                  <a:schemeClr val="bg1"/>
                </a:solidFill>
                <a:latin typeface="Novecento wide Bold" panose="00000805000000000000" charset="0"/>
                <a:cs typeface="Novecento wide Bold" panose="00000805000000000000" charset="0"/>
              </a:rPr>
              <a:t>HPC LAB</a:t>
            </a:r>
            <a:br>
              <a:rPr lang="en-US" altLang="zh-CN" sz="2800" dirty="0">
                <a:solidFill>
                  <a:schemeClr val="bg1"/>
                </a:solidFill>
                <a:latin typeface="Novecento wide Medium" panose="00000605000000000000" charset="0"/>
                <a:cs typeface="Novecento wide Medium" panose="00000605000000000000" charset="0"/>
              </a:rPr>
            </a:br>
            <a:r>
              <a:rPr lang="en-US" altLang="zh-CN" sz="1000" dirty="0">
                <a:solidFill>
                  <a:schemeClr val="bg1"/>
                </a:solidFill>
                <a:latin typeface="Novecento wide Medium" panose="00000605000000000000" charset="0"/>
                <a:cs typeface="Novecento wide Medium" panose="00000605000000000000" charset="0"/>
              </a:rPr>
              <a:t>SYNTHESIZE    INFORMATION</a:t>
            </a:r>
            <a:br>
              <a:rPr lang="en-US" altLang="zh-CN" sz="1000" dirty="0">
                <a:solidFill>
                  <a:schemeClr val="bg1"/>
                </a:solidFill>
                <a:latin typeface="Novecento wide Medium" panose="00000605000000000000" charset="0"/>
                <a:cs typeface="Novecento wide Medium" panose="00000605000000000000" charset="0"/>
              </a:rPr>
            </a:br>
            <a:r>
              <a:rPr lang="en-US" altLang="zh-CN" sz="2000" dirty="0">
                <a:solidFill>
                  <a:schemeClr val="bg1"/>
                </a:solidFill>
                <a:latin typeface="Novecento wide Medium" panose="00000605000000000000" charset="0"/>
                <a:cs typeface="Novecento wide Medium" panose="00000605000000000000" charset="0"/>
              </a:rPr>
              <a:t>ANALYSIS   </a:t>
            </a:r>
            <a:r>
              <a:rPr lang="en-US" altLang="zh-CN" sz="2000" dirty="0">
                <a:solidFill>
                  <a:schemeClr val="bg1"/>
                </a:solidFill>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04890"/>
            <a:ext cx="3266440" cy="260350"/>
          </a:xfrm>
        </p:spPr>
        <p:txBody>
          <a:bodyPr>
            <a:normAutofit fontScale="97500"/>
          </a:bodyPr>
          <a:lstStyle/>
          <a:p>
            <a:r>
              <a:rPr lang="en-US" altLang="zh-CN" sz="1200" dirty="0">
                <a:solidFill>
                  <a:schemeClr val="bg1"/>
                </a:solidFill>
                <a:latin typeface="Novecento wide Medium" panose="00000605000000000000" charset="0"/>
                <a:cs typeface="Novecento wide Medium" panose="00000605000000000000" charset="0"/>
              </a:rPr>
              <a:t>POWERED BY </a:t>
            </a:r>
            <a:r>
              <a:rPr lang="en-US" altLang="zh-CN" sz="1200" dirty="0">
                <a:solidFill>
                  <a:schemeClr val="bg1"/>
                </a:solidFill>
                <a:latin typeface="Novecento wide Bold" panose="00000805000000000000" charset="0"/>
                <a:cs typeface="Novecento wide Bold" panose="00000805000000000000" charset="0"/>
              </a:rPr>
              <a:t>HPC LAB</a:t>
            </a:r>
          </a:p>
        </p:txBody>
      </p:sp>
      <p:sp>
        <p:nvSpPr>
          <p:cNvPr id="4" name="矩形 3"/>
          <p:cNvSpPr/>
          <p:nvPr/>
        </p:nvSpPr>
        <p:spPr>
          <a:xfrm>
            <a:off x="11238230" y="619760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2663825" y="-24765"/>
            <a:ext cx="6910705" cy="69297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20975" y="-40005"/>
            <a:ext cx="6882130" cy="68967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081270" y="2459355"/>
            <a:ext cx="2126615" cy="2117090"/>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custDataLst>
              <p:tags r:id="rId1"/>
            </p:custDataLst>
          </p:nvPr>
        </p:nvPicPr>
        <p:blipFill>
          <a:blip r:embed="rId4">
            <a:biLevel thresh="50000"/>
            <a:lum bright="78000" contrast="-64000"/>
          </a:blip>
          <a:stretch>
            <a:fillRect/>
          </a:stretch>
        </p:blipFill>
        <p:spPr>
          <a:xfrm>
            <a:off x="5290820" y="2646045"/>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5125085" y="2699006"/>
            <a:ext cx="2038350" cy="1326004"/>
          </a:xfrm>
          <a:prstGeom prst="rect">
            <a:avLst/>
          </a:prstGeom>
          <a:noFill/>
        </p:spPr>
        <p:txBody>
          <a:bodyPr wrap="square" lIns="46990" tIns="46990" rIns="46990" bIns="46990" rtlCol="0" anchor="ctr" anchorCtr="0">
            <a:spAutoFit/>
          </a:bodyPr>
          <a:lstStyle/>
          <a:p>
            <a:pPr algn="ctr"/>
            <a:r>
              <a:rPr lang="zh-CN" altLang="en-US" sz="4000" b="1" dirty="0">
                <a:solidFill>
                  <a:schemeClr val="tx1"/>
                </a:solidFill>
                <a:latin typeface="Novecento wide Bold" panose="00000805000000000000" charset="0"/>
                <a:cs typeface="Novecento wide Bold" panose="00000805000000000000" charset="0"/>
              </a:rPr>
              <a:t>实机</a:t>
            </a:r>
            <a:endParaRPr lang="en-US" altLang="zh-CN" sz="4000" b="1" dirty="0">
              <a:solidFill>
                <a:schemeClr val="tx1"/>
              </a:solidFill>
              <a:latin typeface="Novecento wide Bold" panose="00000805000000000000" charset="0"/>
              <a:cs typeface="Novecento wide Bold" panose="00000805000000000000" charset="0"/>
            </a:endParaRPr>
          </a:p>
          <a:p>
            <a:pPr algn="ctr"/>
            <a:r>
              <a:rPr lang="zh-CN" altLang="en-US" sz="4000" b="1" dirty="0">
                <a:solidFill>
                  <a:schemeClr val="tx1"/>
                </a:solidFill>
                <a:latin typeface="Novecento wide Bold" panose="00000805000000000000" charset="0"/>
                <a:cs typeface="Novecento wide Bold" panose="00000805000000000000" charset="0"/>
              </a:rPr>
              <a:t>演示</a:t>
            </a:r>
            <a:endParaRPr lang="en-US" altLang="zh-CN" sz="3600" b="1" dirty="0">
              <a:solidFill>
                <a:schemeClr val="tx1"/>
              </a:solidFill>
              <a:latin typeface="Novecento wide Bold" panose="00000805000000000000" charset="0"/>
              <a:cs typeface="Novecento wide Bold" panose="00000805000000000000" charset="0"/>
            </a:endParaRPr>
          </a:p>
        </p:txBody>
      </p:sp>
      <p:sp>
        <p:nvSpPr>
          <p:cNvPr id="17" name="文本框 16"/>
          <p:cNvSpPr txBox="1"/>
          <p:nvPr/>
        </p:nvSpPr>
        <p:spPr>
          <a:xfrm>
            <a:off x="5080635" y="3936365"/>
            <a:ext cx="2127250" cy="198755"/>
          </a:xfrm>
          <a:prstGeom prst="rect">
            <a:avLst/>
          </a:prstGeom>
          <a:noFill/>
        </p:spPr>
        <p:txBody>
          <a:bodyPr wrap="square" rtlCol="0">
            <a:spAutoFit/>
          </a:bodyPr>
          <a:lstStyle/>
          <a:p>
            <a:pPr algn="ctr"/>
            <a:r>
              <a:rPr lang="en-US" altLang="zh-CN" sz="700">
                <a:solidFill>
                  <a:schemeClr val="tx1"/>
                </a:solidFill>
                <a:latin typeface="Novecento wide Medium" panose="00000605000000000000" charset="0"/>
                <a:cs typeface="Novecento wide Medium" panose="00000605000000000000" charset="0"/>
              </a:rPr>
              <a:t>DAMEDANEDAMEYO   DAMENANOYO</a:t>
            </a:r>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3355"/>
            <a:ext cx="2640330" cy="1202690"/>
          </a:xfrm>
        </p:spPr>
        <p:txBody>
          <a:bodyPr/>
          <a:lstStyle/>
          <a:p>
            <a:r>
              <a:rPr lang="en-US" altLang="zh-CN" sz="2800" dirty="0">
                <a:solidFill>
                  <a:schemeClr val="bg1"/>
                </a:solidFill>
                <a:latin typeface="Novecento wide Bold" panose="00000805000000000000" charset="0"/>
                <a:cs typeface="Novecento wide Bold" panose="00000805000000000000" charset="0"/>
              </a:rPr>
              <a:t>HPC LAB</a:t>
            </a:r>
            <a:br>
              <a:rPr lang="en-US" altLang="zh-CN" sz="2800" dirty="0">
                <a:solidFill>
                  <a:schemeClr val="bg1"/>
                </a:solidFill>
                <a:latin typeface="Novecento wide Medium" panose="00000605000000000000" charset="0"/>
                <a:cs typeface="Novecento wide Medium" panose="00000605000000000000" charset="0"/>
              </a:rPr>
            </a:br>
            <a:r>
              <a:rPr lang="en-US" altLang="zh-CN" sz="1000" dirty="0">
                <a:solidFill>
                  <a:schemeClr val="bg1"/>
                </a:solidFill>
                <a:latin typeface="Novecento wide Medium" panose="00000605000000000000" charset="0"/>
                <a:cs typeface="Novecento wide Medium" panose="00000605000000000000" charset="0"/>
              </a:rPr>
              <a:t>SYNTHESIZE    INFORMATION</a:t>
            </a:r>
            <a:br>
              <a:rPr lang="en-US" altLang="zh-CN" sz="1000" dirty="0">
                <a:solidFill>
                  <a:schemeClr val="bg1"/>
                </a:solidFill>
                <a:latin typeface="Novecento wide Medium" panose="00000605000000000000" charset="0"/>
                <a:cs typeface="Novecento wide Medium" panose="00000605000000000000" charset="0"/>
              </a:rPr>
            </a:br>
            <a:r>
              <a:rPr lang="en-US" altLang="zh-CN" sz="2000" dirty="0">
                <a:solidFill>
                  <a:schemeClr val="bg1"/>
                </a:solidFill>
                <a:latin typeface="Novecento wide Medium" panose="00000605000000000000" charset="0"/>
                <a:cs typeface="Novecento wide Medium" panose="00000605000000000000" charset="0"/>
              </a:rPr>
              <a:t>ANALYSIS   </a:t>
            </a:r>
            <a:r>
              <a:rPr lang="en-US" altLang="zh-CN" sz="2000" dirty="0">
                <a:solidFill>
                  <a:schemeClr val="bg1"/>
                </a:solidFill>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04890"/>
            <a:ext cx="3266440" cy="260350"/>
          </a:xfrm>
        </p:spPr>
        <p:txBody>
          <a:bodyPr>
            <a:normAutofit fontScale="97500"/>
          </a:bodyPr>
          <a:lstStyle/>
          <a:p>
            <a:r>
              <a:rPr lang="en-US" altLang="zh-CN" sz="1200" dirty="0">
                <a:solidFill>
                  <a:schemeClr val="bg1"/>
                </a:solidFill>
                <a:latin typeface="Novecento wide Medium" panose="00000605000000000000" charset="0"/>
                <a:cs typeface="Novecento wide Medium" panose="00000605000000000000" charset="0"/>
              </a:rPr>
              <a:t>POWERED BY </a:t>
            </a:r>
            <a:r>
              <a:rPr lang="en-US" altLang="zh-CN" sz="1200" dirty="0">
                <a:solidFill>
                  <a:schemeClr val="bg1"/>
                </a:solidFill>
                <a:latin typeface="Novecento wide Bold" panose="00000805000000000000" charset="0"/>
                <a:cs typeface="Novecento wide Bold" panose="00000805000000000000" charset="0"/>
              </a:rPr>
              <a:t>HPC LAB</a:t>
            </a:r>
          </a:p>
        </p:txBody>
      </p:sp>
      <p:sp>
        <p:nvSpPr>
          <p:cNvPr id="4" name="矩形 3"/>
          <p:cNvSpPr/>
          <p:nvPr/>
        </p:nvSpPr>
        <p:spPr>
          <a:xfrm>
            <a:off x="11238230" y="619760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矩形 4"/>
          <p:cNvSpPr/>
          <p:nvPr/>
        </p:nvSpPr>
        <p:spPr>
          <a:xfrm>
            <a:off x="6343015" y="286639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8540750" y="286639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矩形 6"/>
          <p:cNvSpPr/>
          <p:nvPr/>
        </p:nvSpPr>
        <p:spPr>
          <a:xfrm>
            <a:off x="6343015" y="348742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矩形 10"/>
          <p:cNvSpPr/>
          <p:nvPr/>
        </p:nvSpPr>
        <p:spPr>
          <a:xfrm>
            <a:off x="8540750" y="349694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3" name="直接连接符 12"/>
          <p:cNvCxnSpPr/>
          <p:nvPr/>
        </p:nvCxnSpPr>
        <p:spPr>
          <a:xfrm>
            <a:off x="6332855" y="3746500"/>
            <a:ext cx="5911850" cy="0"/>
          </a:xfrm>
          <a:prstGeom prst="line">
            <a:avLst/>
          </a:prstGeom>
          <a:solidFill>
            <a:schemeClr val="bg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490335" y="3058795"/>
            <a:ext cx="1985010" cy="46166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2400" dirty="0">
                <a:solidFill>
                  <a:schemeClr val="bg1"/>
                </a:solidFill>
                <a:latin typeface="Source Han Sans Heavy" panose="020B0A00000000000000" charset="-122"/>
                <a:ea typeface="Source Han Sans Heavy" panose="020B0A00000000000000" charset="-122"/>
              </a:rPr>
              <a:t>Thank you!</a:t>
            </a:r>
            <a:endParaRPr lang="zh-CN" altLang="en-US" sz="2400" dirty="0">
              <a:solidFill>
                <a:schemeClr val="bg1"/>
              </a:solidFill>
              <a:latin typeface="Source Han Sans Heavy" panose="020B0A00000000000000" charset="-122"/>
              <a:ea typeface="Source Han Sans Heavy" panose="020B0A00000000000000" charset="-122"/>
            </a:endParaRPr>
          </a:p>
        </p:txBody>
      </p:sp>
      <p:sp>
        <p:nvSpPr>
          <p:cNvPr id="16" name="矩形 15"/>
          <p:cNvSpPr/>
          <p:nvPr/>
        </p:nvSpPr>
        <p:spPr>
          <a:xfrm>
            <a:off x="2908935" y="349694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矩形 16"/>
          <p:cNvSpPr/>
          <p:nvPr/>
        </p:nvSpPr>
        <p:spPr>
          <a:xfrm>
            <a:off x="562610" y="349694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矩形 17"/>
          <p:cNvSpPr/>
          <p:nvPr/>
        </p:nvSpPr>
        <p:spPr>
          <a:xfrm>
            <a:off x="562610" y="287591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36736"/>
            <a:ext cx="2038350" cy="1202893"/>
          </a:xfrm>
          <a:prstGeom prst="rect">
            <a:avLst/>
          </a:prstGeom>
          <a:noFill/>
        </p:spPr>
        <p:txBody>
          <a:bodyPr wrap="square" lIns="46990" tIns="46990" rIns="46990" bIns="46990" rtlCol="0" anchor="ctr" anchorCtr="0">
            <a:spAutoFit/>
          </a:bodyPr>
          <a:lstStyle/>
          <a:p>
            <a:pPr algn="ctr"/>
            <a:r>
              <a:rPr lang="en-US" altLang="zh-CN" sz="3600" b="1" dirty="0">
                <a:solidFill>
                  <a:schemeClr val="bg1"/>
                </a:solidFill>
                <a:latin typeface="Novecento wide Bold" panose="00000805000000000000" charset="0"/>
                <a:cs typeface="Novecento wide Bold" panose="00000805000000000000" charset="0"/>
              </a:rPr>
              <a:t>PART.1  NABCD</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Bold" panose="00000805000000000000" charset="0"/>
              </a:rPr>
              <a:t>HPC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9765347" y="4679541"/>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433487" y="4219166"/>
            <a:ext cx="3106420" cy="46037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cs typeface="Novecento wide Bold" panose="00000805000000000000" charset="0"/>
              </a:rPr>
              <a:t>做法</a:t>
            </a:r>
            <a:endParaRPr lang="en-US" altLang="zh-CN" sz="2400" dirty="0">
              <a:latin typeface="思源黑体 Medium" panose="020B0600000000000000" pitchFamily="34" charset="-122"/>
              <a:ea typeface="思源黑体 Medium" panose="020B0600000000000000" pitchFamily="34" charset="-122"/>
              <a:cs typeface="Novecento wide Bold" panose="00000805000000000000" charset="0"/>
            </a:endParaRPr>
          </a:p>
        </p:txBody>
      </p:sp>
      <p:sp>
        <p:nvSpPr>
          <p:cNvPr id="23" name="文本框 22"/>
          <p:cNvSpPr txBox="1"/>
          <p:nvPr/>
        </p:nvSpPr>
        <p:spPr>
          <a:xfrm>
            <a:off x="10483017" y="4682663"/>
            <a:ext cx="1856740" cy="306705"/>
          </a:xfrm>
          <a:prstGeom prst="rect">
            <a:avLst/>
          </a:prstGeom>
          <a:noFill/>
        </p:spPr>
        <p:txBody>
          <a:bodyPr wrap="square" rtlCol="0">
            <a:spAutoFit/>
          </a:bodyPr>
          <a:lstStyle/>
          <a:p>
            <a:r>
              <a:rPr lang="en-US" altLang="zh-CN" sz="1400" dirty="0">
                <a:latin typeface="Novecento wide Medium" panose="00000605000000000000" charset="0"/>
                <a:cs typeface="Novecento wide Medium" panose="00000605000000000000" charset="0"/>
              </a:rPr>
              <a:t>Approach</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49530" y="1564640"/>
            <a:ext cx="1847215" cy="1519555"/>
          </a:xfrm>
          <a:prstGeom prst="rect">
            <a:avLst/>
          </a:prstGeom>
        </p:spPr>
      </p:pic>
      <p:sp>
        <p:nvSpPr>
          <p:cNvPr id="34" name="矩形 33"/>
          <p:cNvSpPr/>
          <p:nvPr/>
        </p:nvSpPr>
        <p:spPr>
          <a:xfrm>
            <a:off x="9731177" y="4291556"/>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36" name="文本框 35"/>
          <p:cNvSpPr txBox="1"/>
          <p:nvPr/>
        </p:nvSpPr>
        <p:spPr>
          <a:xfrm>
            <a:off x="4561205" y="486410"/>
            <a:ext cx="5099253"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基于实时目标检测与姿态估计，完成对于运动项目的合格度检测。</a:t>
            </a:r>
            <a:endPar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基于人脸识别，完成对于学生真人身份的确认。</a:t>
            </a:r>
            <a:endPar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所有</a:t>
            </a:r>
            <a:r>
              <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AI</a:t>
            </a: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算法均运行在手机端，充分考虑手机芯片算力小、功耗低特点，并可以达到实时效果。</a:t>
            </a:r>
            <a:endPar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安卓端</a:t>
            </a:r>
            <a:r>
              <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UI</a:t>
            </a: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交互，提供对应反馈、交互，并支持连接远程数据库方便教师管理。</a:t>
            </a:r>
            <a:endPar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基于</a:t>
            </a:r>
            <a:r>
              <a:rPr kumimoji="0" lang="en-US" altLang="zh-CN" sz="1600" b="0" i="0" u="none" strike="noStrike" kern="1200" cap="none" spc="0" normalizeH="0" baseline="0" noProof="0" dirty="0" err="1">
                <a:ln>
                  <a:noFill/>
                </a:ln>
                <a:solidFill>
                  <a:prstClr val="black"/>
                </a:solidFill>
                <a:effectLst/>
                <a:uLnTx/>
                <a:uFillTx/>
                <a:latin typeface="思源黑体 Medium" panose="020B0600000000000000" pitchFamily="34" charset="-122"/>
                <a:ea typeface="思源黑体 Medium" panose="020B0600000000000000" pitchFamily="34" charset="-122"/>
              </a:rPr>
              <a:t>django</a:t>
            </a: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框架完成教师端</a:t>
            </a:r>
            <a:r>
              <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web server</a:t>
            </a: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实现。</a:t>
            </a:r>
            <a:endParaRPr kumimoji="0" lang="en-US" altLang="zh-CN"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基于</a:t>
            </a:r>
            <a:r>
              <a:rPr kumimoji="0" lang="en-US" altLang="zh-CN" sz="1600" b="0" i="0" u="none" strike="noStrike" kern="1200" cap="none" spc="0" normalizeH="0" baseline="0" noProof="0" dirty="0" err="1">
                <a:ln>
                  <a:noFill/>
                </a:ln>
                <a:solidFill>
                  <a:prstClr val="black"/>
                </a:solidFill>
                <a:effectLst/>
                <a:uLnTx/>
                <a:uFillTx/>
                <a:latin typeface="思源黑体 Medium" panose="020B0600000000000000" pitchFamily="34" charset="-122"/>
                <a:ea typeface="思源黑体 Medium" panose="020B0600000000000000" pitchFamily="34" charset="-122"/>
              </a:rPr>
              <a:t>MySql</a:t>
            </a:r>
            <a:r>
              <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rPr>
              <a:t>数据库完成后台数据统一安全管理。</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2875" y="173355"/>
            <a:ext cx="2640330" cy="1202690"/>
          </a:xfrm>
        </p:spPr>
        <p:txBody>
          <a:bodyPr/>
          <a:lstStyle/>
          <a:p>
            <a:r>
              <a:rPr lang="en-US" altLang="zh-CN" sz="2800" dirty="0">
                <a:solidFill>
                  <a:schemeClr val="bg1"/>
                </a:solidFill>
                <a:latin typeface="Novecento wide Bold" panose="00000805000000000000" charset="0"/>
                <a:cs typeface="Novecento wide Bold" panose="00000805000000000000" charset="0"/>
              </a:rPr>
              <a:t>HPC LAB</a:t>
            </a:r>
            <a:br>
              <a:rPr lang="en-US" altLang="zh-CN" sz="2800" dirty="0">
                <a:solidFill>
                  <a:schemeClr val="bg1"/>
                </a:solidFill>
                <a:latin typeface="Novecento wide Medium" panose="00000605000000000000" charset="0"/>
                <a:cs typeface="Novecento wide Medium" panose="00000605000000000000" charset="0"/>
              </a:rPr>
            </a:br>
            <a:r>
              <a:rPr lang="en-US" altLang="zh-CN" sz="1000" dirty="0">
                <a:solidFill>
                  <a:schemeClr val="bg1"/>
                </a:solidFill>
                <a:latin typeface="Novecento wide Medium" panose="00000605000000000000" charset="0"/>
                <a:cs typeface="Novecento wide Medium" panose="00000605000000000000" charset="0"/>
              </a:rPr>
              <a:t>SYNTHESIZE    INFORMATION</a:t>
            </a:r>
            <a:br>
              <a:rPr lang="en-US" altLang="zh-CN" sz="1000" dirty="0">
                <a:solidFill>
                  <a:schemeClr val="bg1"/>
                </a:solidFill>
                <a:latin typeface="Novecento wide Medium" panose="00000605000000000000" charset="0"/>
                <a:cs typeface="Novecento wide Medium" panose="00000605000000000000" charset="0"/>
              </a:rPr>
            </a:br>
            <a:r>
              <a:rPr lang="en-US" altLang="zh-CN" sz="2000" dirty="0">
                <a:solidFill>
                  <a:schemeClr val="bg1"/>
                </a:solidFill>
                <a:latin typeface="Novecento wide Medium" panose="00000605000000000000" charset="0"/>
                <a:cs typeface="Novecento wide Medium" panose="00000605000000000000" charset="0"/>
              </a:rPr>
              <a:t>ANALYSIS   </a:t>
            </a:r>
            <a:r>
              <a:rPr lang="en-US" altLang="zh-CN" sz="2000" dirty="0">
                <a:solidFill>
                  <a:schemeClr val="bg1"/>
                </a:solidFill>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04890"/>
            <a:ext cx="3266440" cy="260350"/>
          </a:xfrm>
        </p:spPr>
        <p:txBody>
          <a:bodyPr>
            <a:normAutofit fontScale="97500"/>
          </a:bodyPr>
          <a:lstStyle/>
          <a:p>
            <a:r>
              <a:rPr lang="en-US" altLang="zh-CN" sz="1200" dirty="0">
                <a:solidFill>
                  <a:schemeClr val="bg1"/>
                </a:solidFill>
                <a:latin typeface="Novecento wide Medium" panose="00000605000000000000" charset="0"/>
                <a:cs typeface="Novecento wide Medium" panose="00000605000000000000" charset="0"/>
              </a:rPr>
              <a:t>POWERED BY </a:t>
            </a:r>
            <a:r>
              <a:rPr lang="en-US" altLang="zh-CN" sz="1200" dirty="0">
                <a:solidFill>
                  <a:schemeClr val="bg1"/>
                </a:solidFill>
                <a:latin typeface="Novecento wide Bold" panose="00000805000000000000" charset="0"/>
                <a:cs typeface="Novecento wide Bold" panose="00000805000000000000" charset="0"/>
              </a:rPr>
              <a:t>HPC LAB</a:t>
            </a:r>
          </a:p>
        </p:txBody>
      </p:sp>
      <p:sp>
        <p:nvSpPr>
          <p:cNvPr id="4" name="矩形 3"/>
          <p:cNvSpPr/>
          <p:nvPr/>
        </p:nvSpPr>
        <p:spPr>
          <a:xfrm>
            <a:off x="11238230" y="619760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8" name="直接连接符 7"/>
          <p:cNvCxnSpPr>
            <a:endCxn id="14" idx="1"/>
          </p:cNvCxnSpPr>
          <p:nvPr/>
        </p:nvCxnSpPr>
        <p:spPr>
          <a:xfrm>
            <a:off x="0" y="3422650"/>
            <a:ext cx="4414520" cy="698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697730" y="2933700"/>
            <a:ext cx="239395" cy="978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697730" y="2933700"/>
            <a:ext cx="2797175" cy="977900"/>
          </a:xfrm>
          <a:prstGeom prst="rect">
            <a:avLst/>
          </a:prstGeom>
          <a:noFill/>
          <a:ln>
            <a:solidFill>
              <a:schemeClr val="bg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10150" y="3124835"/>
            <a:ext cx="2435860" cy="553720"/>
          </a:xfrm>
          <a:prstGeom prst="rect">
            <a:avLst/>
          </a:prstGeom>
          <a:noFill/>
        </p:spPr>
        <p:txBody>
          <a:bodyPr wrap="square" lIns="0" tIns="0" rIns="0" bIns="0" rtlCol="0">
            <a:spAutoFit/>
          </a:bodyPr>
          <a:lstStyle/>
          <a:p>
            <a:r>
              <a:rPr lang="en-US" altLang="zh-CN" sz="1200">
                <a:solidFill>
                  <a:schemeClr val="bg1"/>
                </a:solidFill>
                <a:latin typeface="Novecento wide Medium" panose="00000605000000000000" charset="0"/>
                <a:cs typeface="Novecento wide Medium" panose="00000605000000000000" charset="0"/>
              </a:rPr>
              <a:t>file number: H-200</a:t>
            </a:r>
          </a:p>
          <a:p>
            <a:r>
              <a:rPr lang="en-US" altLang="zh-CN" sz="1200">
                <a:solidFill>
                  <a:schemeClr val="bg1"/>
                </a:solidFill>
                <a:latin typeface="Novecento wide Medium" panose="00000605000000000000" charset="0"/>
                <a:cs typeface="Novecento wide Medium" panose="00000605000000000000" charset="0"/>
              </a:rPr>
              <a:t>from:rhodes island</a:t>
            </a:r>
          </a:p>
          <a:p>
            <a:r>
              <a:rPr lang="en-US" altLang="zh-CN" sz="1200">
                <a:solidFill>
                  <a:schemeClr val="bg1"/>
                </a:solidFill>
                <a:latin typeface="Novecento wide Medium" panose="00000605000000000000" charset="0"/>
                <a:cs typeface="Novecento wide Medium" panose="00000605000000000000" charset="0"/>
              </a:rPr>
              <a:t>date:2022-04-23</a:t>
            </a:r>
          </a:p>
        </p:txBody>
      </p:sp>
      <p:sp>
        <p:nvSpPr>
          <p:cNvPr id="14" name="矩形 13"/>
          <p:cNvSpPr/>
          <p:nvPr/>
        </p:nvSpPr>
        <p:spPr>
          <a:xfrm>
            <a:off x="4414520" y="3357880"/>
            <a:ext cx="142875"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36736"/>
            <a:ext cx="2038350" cy="1202893"/>
          </a:xfrm>
          <a:prstGeom prst="rect">
            <a:avLst/>
          </a:prstGeom>
          <a:noFill/>
        </p:spPr>
        <p:txBody>
          <a:bodyPr wrap="square" lIns="46990" tIns="46990" rIns="46990" bIns="46990" rtlCol="0" anchor="ctr" anchorCtr="0">
            <a:spAutoFit/>
          </a:bodyPr>
          <a:lstStyle/>
          <a:p>
            <a:pPr algn="ctr"/>
            <a:r>
              <a:rPr lang="en-US" altLang="zh-CN" sz="3600" b="1" dirty="0">
                <a:solidFill>
                  <a:schemeClr val="bg1"/>
                </a:solidFill>
                <a:latin typeface="Novecento wide Bold" panose="00000805000000000000" charset="0"/>
                <a:cs typeface="Novecento wide Bold" panose="00000805000000000000" charset="0"/>
              </a:rPr>
              <a:t>PART.1  NABCD</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Bold" panose="00000805000000000000" charset="0"/>
              </a:rPr>
              <a:t>HPC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10636897" y="5424540"/>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760722" y="4964165"/>
            <a:ext cx="3106420" cy="46037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cs typeface="Novecento wide Bold" panose="00000805000000000000" charset="0"/>
              </a:rPr>
              <a:t>好处</a:t>
            </a:r>
            <a:endParaRPr lang="en-US" altLang="zh-CN" sz="2400" dirty="0">
              <a:latin typeface="思源黑体 Medium" panose="020B0600000000000000" pitchFamily="34" charset="-122"/>
              <a:ea typeface="思源黑体 Medium" panose="020B0600000000000000" pitchFamily="34" charset="-122"/>
              <a:cs typeface="Novecento wide Bold" panose="00000805000000000000" charset="0"/>
            </a:endParaRPr>
          </a:p>
        </p:txBody>
      </p:sp>
      <p:sp>
        <p:nvSpPr>
          <p:cNvPr id="23" name="文本框 22"/>
          <p:cNvSpPr txBox="1"/>
          <p:nvPr/>
        </p:nvSpPr>
        <p:spPr>
          <a:xfrm>
            <a:off x="10819130" y="5427662"/>
            <a:ext cx="1856740" cy="306705"/>
          </a:xfrm>
          <a:prstGeom prst="rect">
            <a:avLst/>
          </a:prstGeom>
          <a:noFill/>
        </p:spPr>
        <p:txBody>
          <a:bodyPr wrap="square" rtlCol="0">
            <a:spAutoFit/>
          </a:bodyPr>
          <a:lstStyle/>
          <a:p>
            <a:r>
              <a:rPr lang="en-US" altLang="zh-CN" sz="1400" dirty="0">
                <a:latin typeface="Novecento wide Medium" panose="00000605000000000000" charset="0"/>
                <a:cs typeface="Novecento wide Medium" panose="00000605000000000000" charset="0"/>
              </a:rPr>
              <a:t>Benefit</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49530" y="1564640"/>
            <a:ext cx="1847215" cy="1519555"/>
          </a:xfrm>
          <a:prstGeom prst="rect">
            <a:avLst/>
          </a:prstGeom>
        </p:spPr>
      </p:pic>
      <p:sp>
        <p:nvSpPr>
          <p:cNvPr id="34" name="矩形 33"/>
          <p:cNvSpPr/>
          <p:nvPr/>
        </p:nvSpPr>
        <p:spPr>
          <a:xfrm>
            <a:off x="10058412" y="503655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49530" y="4425950"/>
            <a:ext cx="1847215" cy="1155065"/>
          </a:xfrm>
          <a:prstGeom prst="rect">
            <a:avLst/>
          </a:prstGeom>
        </p:spPr>
      </p:pic>
      <p:sp>
        <p:nvSpPr>
          <p:cNvPr id="11" name="文本框 10"/>
          <p:cNvSpPr txBox="1"/>
          <p:nvPr/>
        </p:nvSpPr>
        <p:spPr>
          <a:xfrm>
            <a:off x="12465685" y="2940050"/>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36" name="文本框 35"/>
          <p:cNvSpPr txBox="1"/>
          <p:nvPr/>
        </p:nvSpPr>
        <p:spPr>
          <a:xfrm>
            <a:off x="4455795" y="408317"/>
            <a:ext cx="5099253" cy="5909310"/>
          </a:xfrm>
          <a:prstGeom prst="rect">
            <a:avLst/>
          </a:prstGeom>
          <a:noFill/>
        </p:spPr>
        <p:txBody>
          <a:bodyPr wrap="square" rtlCol="0">
            <a:spAutoFit/>
          </a:bodyPr>
          <a:lstStyle/>
          <a:p>
            <a:r>
              <a:rPr lang="zh-CN" altLang="en-US" b="0" dirty="0">
                <a:effectLst/>
                <a:latin typeface="Consolas" panose="020B0609020204030204" pitchFamily="49" charset="0"/>
              </a:rPr>
              <a:t>在疫情时代，满足网课情况下的体育课的正常教学，使学生在家中就可完成各项体育锻炼与测试。</a:t>
            </a:r>
            <a:endParaRPr lang="en-US" altLang="zh-CN" b="0" dirty="0">
              <a:effectLst/>
              <a:latin typeface="Consolas" panose="020B0609020204030204" pitchFamily="49" charset="0"/>
            </a:endParaRPr>
          </a:p>
          <a:p>
            <a:endParaRPr lang="zh-CN" altLang="en-US" b="0" dirty="0">
              <a:effectLst/>
              <a:latin typeface="Consolas" panose="020B0609020204030204" pitchFamily="49" charset="0"/>
            </a:endParaRPr>
          </a:p>
          <a:p>
            <a:pPr marL="285750" indent="-285750">
              <a:buFont typeface="Arial" panose="020B0604020202020204" pitchFamily="34" charset="0"/>
              <a:buChar char="•"/>
            </a:pPr>
            <a:r>
              <a:rPr lang="zh-CN" altLang="en-US" b="1" dirty="0">
                <a:solidFill>
                  <a:srgbClr val="569CD6"/>
                </a:solidFill>
                <a:effectLst/>
                <a:latin typeface="Consolas" panose="020B0609020204030204" pitchFamily="49" charset="0"/>
              </a:rPr>
              <a:t>手写汇编</a:t>
            </a:r>
            <a:r>
              <a:rPr lang="zh-CN" altLang="en-US" b="1" dirty="0">
                <a:solidFill>
                  <a:srgbClr val="569CD6"/>
                </a:solidFill>
                <a:latin typeface="Consolas" panose="020B0609020204030204" pitchFamily="49" charset="0"/>
              </a:rPr>
              <a:t>级</a:t>
            </a:r>
            <a:r>
              <a:rPr lang="zh-CN" altLang="en-US" b="1" dirty="0">
                <a:solidFill>
                  <a:srgbClr val="569CD6"/>
                </a:solidFill>
                <a:effectLst/>
                <a:latin typeface="Consolas" panose="020B0609020204030204" pitchFamily="49" charset="0"/>
              </a:rPr>
              <a:t>代码良心专用优化模型</a:t>
            </a:r>
            <a:r>
              <a:rPr lang="zh-CN" altLang="en-US" b="1" dirty="0">
                <a:solidFill>
                  <a:srgbClr val="569CD6"/>
                </a:solidFill>
                <a:latin typeface="Consolas" panose="020B0609020204030204" pitchFamily="49" charset="0"/>
              </a:rPr>
              <a:t>，对手机芯片</a:t>
            </a:r>
            <a:r>
              <a:rPr lang="zh-CN" altLang="en-US" b="1" dirty="0">
                <a:solidFill>
                  <a:srgbClr val="569CD6"/>
                </a:solidFill>
                <a:effectLst/>
                <a:latin typeface="Consolas" panose="020B0609020204030204" pitchFamily="49" charset="0"/>
              </a:rPr>
              <a:t>算力要求低</a:t>
            </a:r>
            <a:r>
              <a:rPr lang="en-US" altLang="zh-CN" b="1" dirty="0">
                <a:solidFill>
                  <a:srgbClr val="569CD6"/>
                </a:solidFill>
                <a:effectLst/>
                <a:latin typeface="Consolas" panose="020B0609020204030204" pitchFamily="49" charset="0"/>
              </a:rPr>
              <a:t>(</a:t>
            </a:r>
            <a:r>
              <a:rPr lang="zh-CN" altLang="en-US" b="1" dirty="0">
                <a:solidFill>
                  <a:srgbClr val="569CD6"/>
                </a:solidFill>
                <a:effectLst/>
                <a:latin typeface="Consolas" panose="020B0609020204030204" pitchFamily="49" charset="0"/>
              </a:rPr>
              <a:t>手机</a:t>
            </a:r>
            <a:r>
              <a:rPr lang="en-US" altLang="zh-CN" b="1" dirty="0" err="1">
                <a:solidFill>
                  <a:srgbClr val="569CD6"/>
                </a:solidFill>
                <a:effectLst/>
                <a:latin typeface="Consolas" panose="020B0609020204030204" pitchFamily="49" charset="0"/>
              </a:rPr>
              <a:t>cpu</a:t>
            </a:r>
            <a:r>
              <a:rPr lang="zh-CN" altLang="en-US" b="1" dirty="0">
                <a:solidFill>
                  <a:srgbClr val="569CD6"/>
                </a:solidFill>
                <a:effectLst/>
                <a:latin typeface="Consolas" panose="020B0609020204030204" pitchFamily="49" charset="0"/>
              </a:rPr>
              <a:t>即可，也可开启</a:t>
            </a:r>
            <a:r>
              <a:rPr lang="en-US" altLang="zh-CN" b="1" dirty="0" err="1">
                <a:solidFill>
                  <a:srgbClr val="569CD6"/>
                </a:solidFill>
                <a:effectLst/>
                <a:latin typeface="Consolas" panose="020B0609020204030204" pitchFamily="49" charset="0"/>
              </a:rPr>
              <a:t>gpu</a:t>
            </a:r>
            <a:r>
              <a:rPr lang="zh-CN" altLang="en-US" b="1" dirty="0">
                <a:solidFill>
                  <a:srgbClr val="569CD6"/>
                </a:solidFill>
                <a:effectLst/>
                <a:latin typeface="Consolas" panose="020B0609020204030204" pitchFamily="49" charset="0"/>
              </a:rPr>
              <a:t>使用</a:t>
            </a:r>
            <a:r>
              <a:rPr lang="en-US" altLang="zh-CN" b="1" dirty="0" err="1">
                <a:solidFill>
                  <a:srgbClr val="569CD6"/>
                </a:solidFill>
                <a:effectLst/>
                <a:latin typeface="Consolas" panose="020B0609020204030204" pitchFamily="49" charset="0"/>
              </a:rPr>
              <a:t>vukan</a:t>
            </a:r>
            <a:r>
              <a:rPr lang="zh-CN" altLang="en-US" b="1" dirty="0">
                <a:solidFill>
                  <a:srgbClr val="569CD6"/>
                </a:solidFill>
                <a:effectLst/>
                <a:latin typeface="Consolas" panose="020B0609020204030204" pitchFamily="49" charset="0"/>
              </a:rPr>
              <a:t>进行加速</a:t>
            </a:r>
            <a:r>
              <a:rPr lang="en-US" altLang="zh-CN" b="1" dirty="0">
                <a:solidFill>
                  <a:srgbClr val="569CD6"/>
                </a:solidFill>
                <a:effectLst/>
                <a:latin typeface="Consolas" panose="020B0609020204030204" pitchFamily="49" charset="0"/>
              </a:rPr>
              <a:t>)</a:t>
            </a:r>
            <a:r>
              <a:rPr lang="zh-CN" altLang="en-US" b="1" dirty="0">
                <a:solidFill>
                  <a:srgbClr val="569CD6"/>
                </a:solidFill>
                <a:effectLst/>
                <a:latin typeface="Consolas" panose="020B0609020204030204" pitchFamily="49" charset="0"/>
              </a:rPr>
              <a:t>，可省去服务器算力负载</a:t>
            </a:r>
            <a:endParaRPr lang="en-US" altLang="zh-CN" b="1" dirty="0">
              <a:solidFill>
                <a:srgbClr val="569CD6"/>
              </a:solidFill>
              <a:effectLst/>
              <a:latin typeface="Consolas" panose="020B0609020204030204" pitchFamily="49" charset="0"/>
            </a:endParaRPr>
          </a:p>
          <a:p>
            <a:pPr marL="285750" indent="-285750">
              <a:buFont typeface="Arial" panose="020B0604020202020204" pitchFamily="34" charset="0"/>
              <a:buChar char="•"/>
            </a:pPr>
            <a:endParaRPr lang="en-US" altLang="zh-CN" b="1" dirty="0">
              <a:solidFill>
                <a:srgbClr val="569CD6"/>
              </a:solidFill>
              <a:effectLst/>
              <a:latin typeface="Consolas" panose="020B0609020204030204" pitchFamily="49" charset="0"/>
            </a:endParaRPr>
          </a:p>
          <a:p>
            <a:pPr marL="285750" indent="-285750">
              <a:buFont typeface="Arial" panose="020B0604020202020204" pitchFamily="34" charset="0"/>
              <a:buChar char="•"/>
            </a:pPr>
            <a:r>
              <a:rPr lang="zh-CN" altLang="en-US" b="1" dirty="0">
                <a:solidFill>
                  <a:srgbClr val="569CD6"/>
                </a:solidFill>
                <a:effectLst/>
                <a:latin typeface="Consolas" panose="020B0609020204030204" pitchFamily="49" charset="0"/>
              </a:rPr>
              <a:t>不含任何第三方依赖，人体姿态模型手机端最终打包小于</a:t>
            </a:r>
            <a:r>
              <a:rPr lang="en-US" altLang="zh-CN" b="1" dirty="0">
                <a:solidFill>
                  <a:srgbClr val="569CD6"/>
                </a:solidFill>
                <a:latin typeface="Consolas" panose="020B0609020204030204" pitchFamily="49" charset="0"/>
              </a:rPr>
              <a:t>&lt;10MB</a:t>
            </a:r>
            <a:r>
              <a:rPr lang="zh-CN" altLang="en-US" b="1" dirty="0">
                <a:solidFill>
                  <a:srgbClr val="569CD6"/>
                </a:solidFill>
                <a:effectLst/>
                <a:latin typeface="Consolas" panose="020B0609020204030204" pitchFamily="49" charset="0"/>
              </a:rPr>
              <a:t>，</a:t>
            </a:r>
            <a:r>
              <a:rPr lang="en-US" altLang="zh-CN" b="1" dirty="0">
                <a:solidFill>
                  <a:srgbClr val="569CD6"/>
                </a:solidFill>
                <a:effectLst/>
                <a:latin typeface="Consolas" panose="020B0609020204030204" pitchFamily="49" charset="0"/>
              </a:rPr>
              <a:t>app</a:t>
            </a:r>
            <a:r>
              <a:rPr lang="zh-CN" altLang="en-US" b="1" dirty="0">
                <a:solidFill>
                  <a:srgbClr val="569CD6"/>
                </a:solidFill>
                <a:effectLst/>
                <a:latin typeface="Consolas" panose="020B0609020204030204" pitchFamily="49" charset="0"/>
              </a:rPr>
              <a:t>轻量</a:t>
            </a:r>
            <a:r>
              <a:rPr lang="zh-CN" altLang="en-US" b="1" dirty="0">
                <a:solidFill>
                  <a:srgbClr val="569CD6"/>
                </a:solidFill>
                <a:latin typeface="Consolas" panose="020B0609020204030204" pitchFamily="49" charset="0"/>
              </a:rPr>
              <a:t>，电脑端人脸检测模型最终打包</a:t>
            </a:r>
            <a:r>
              <a:rPr lang="en-US" altLang="zh-CN" b="1" dirty="0">
                <a:solidFill>
                  <a:srgbClr val="569CD6"/>
                </a:solidFill>
                <a:latin typeface="Consolas" panose="020B0609020204030204" pitchFamily="49" charset="0"/>
              </a:rPr>
              <a:t>exe</a:t>
            </a:r>
            <a:r>
              <a:rPr lang="zh-CN" altLang="en-US" b="1" dirty="0">
                <a:solidFill>
                  <a:srgbClr val="569CD6"/>
                </a:solidFill>
                <a:latin typeface="Consolas" panose="020B0609020204030204" pitchFamily="49" charset="0"/>
              </a:rPr>
              <a:t> </a:t>
            </a:r>
            <a:r>
              <a:rPr lang="en-US" altLang="zh-CN" b="1" dirty="0">
                <a:solidFill>
                  <a:srgbClr val="569CD6"/>
                </a:solidFill>
                <a:latin typeface="Consolas" panose="020B0609020204030204" pitchFamily="49" charset="0"/>
              </a:rPr>
              <a:t>10.3MB</a:t>
            </a:r>
            <a:r>
              <a:rPr lang="zh-CN" altLang="en-US" b="1" dirty="0">
                <a:solidFill>
                  <a:srgbClr val="569CD6"/>
                </a:solidFill>
                <a:latin typeface="Consolas" panose="020B0609020204030204" pitchFamily="49" charset="0"/>
              </a:rPr>
              <a:t>。</a:t>
            </a:r>
            <a:endParaRPr lang="en-US" altLang="zh-CN" b="1" dirty="0">
              <a:solidFill>
                <a:srgbClr val="569CD6"/>
              </a:solidFill>
              <a:effectLst/>
              <a:latin typeface="Consolas" panose="020B0609020204030204" pitchFamily="49" charset="0"/>
            </a:endParaRPr>
          </a:p>
          <a:p>
            <a:pPr marL="285750" indent="-285750">
              <a:buFont typeface="Arial" panose="020B0604020202020204" pitchFamily="34" charset="0"/>
              <a:buChar char="•"/>
            </a:pPr>
            <a:endParaRPr lang="en-US" altLang="zh-CN" dirty="0">
              <a:solidFill>
                <a:srgbClr val="D4D4D4"/>
              </a:solidFill>
              <a:latin typeface="Consolas" panose="020B0609020204030204" pitchFamily="49" charset="0"/>
            </a:endParaRPr>
          </a:p>
          <a:p>
            <a:pPr marL="285750" indent="-285750">
              <a:buFont typeface="Arial" panose="020B0604020202020204" pitchFamily="34" charset="0"/>
              <a:buChar char="•"/>
            </a:pPr>
            <a:r>
              <a:rPr lang="zh-CN" altLang="en-US" b="1" dirty="0">
                <a:solidFill>
                  <a:srgbClr val="569CD6"/>
                </a:solidFill>
                <a:effectLst/>
                <a:latin typeface="Consolas" panose="020B0609020204030204" pitchFamily="49" charset="0"/>
              </a:rPr>
              <a:t>防止作弊场景，手机调动光学防抖，使用人脸检测识别防止中途替考</a:t>
            </a:r>
            <a:endParaRPr lang="en-US" altLang="zh-CN" b="1" dirty="0">
              <a:solidFill>
                <a:srgbClr val="569CD6"/>
              </a:solidFill>
              <a:effectLst/>
              <a:latin typeface="Consolas" panose="020B0609020204030204" pitchFamily="49" charset="0"/>
            </a:endParaRPr>
          </a:p>
          <a:p>
            <a:pPr marL="285750" indent="-285750">
              <a:buFont typeface="Arial" panose="020B0604020202020204" pitchFamily="34" charset="0"/>
              <a:buChar char="•"/>
            </a:pPr>
            <a:endParaRPr lang="en-US" altLang="zh-CN" dirty="0">
              <a:solidFill>
                <a:srgbClr val="D4D4D4"/>
              </a:solidFill>
              <a:latin typeface="Consolas" panose="020B0609020204030204" pitchFamily="49" charset="0"/>
            </a:endParaRPr>
          </a:p>
          <a:p>
            <a:pPr marL="285750" indent="-285750">
              <a:buFont typeface="Arial" panose="020B0604020202020204" pitchFamily="34" charset="0"/>
              <a:buChar char="•"/>
            </a:pPr>
            <a:r>
              <a:rPr lang="zh-CN" altLang="en-US" b="1" dirty="0">
                <a:solidFill>
                  <a:srgbClr val="569CD6"/>
                </a:solidFill>
                <a:effectLst/>
                <a:latin typeface="Consolas" panose="020B0609020204030204" pitchFamily="49" charset="0"/>
              </a:rPr>
              <a:t>检测效果准确，运动逻辑编写比较完善，可</a:t>
            </a:r>
            <a:endParaRPr lang="en-US" altLang="zh-CN" b="1" dirty="0">
              <a:solidFill>
                <a:srgbClr val="569CD6"/>
              </a:solidFill>
              <a:effectLst/>
              <a:latin typeface="Consolas" panose="020B0609020204030204" pitchFamily="49" charset="0"/>
            </a:endParaRPr>
          </a:p>
          <a:p>
            <a:r>
              <a:rPr lang="zh-CN" altLang="en-US" b="1" dirty="0">
                <a:solidFill>
                  <a:srgbClr val="569CD6"/>
                </a:solidFill>
                <a:effectLst/>
                <a:latin typeface="Consolas" panose="020B0609020204030204" pitchFamily="49" charset="0"/>
              </a:rPr>
              <a:t>准确检测出人体运动情况</a:t>
            </a:r>
            <a:endParaRPr lang="en-US" altLang="zh-CN" b="1" dirty="0">
              <a:solidFill>
                <a:srgbClr val="569CD6"/>
              </a:solidFill>
              <a:effectLst/>
              <a:latin typeface="Consolas" panose="020B0609020204030204" pitchFamily="49" charset="0"/>
            </a:endParaRPr>
          </a:p>
          <a:p>
            <a:pPr marL="285750" indent="-285750">
              <a:buFont typeface="Arial" panose="020B0604020202020204" pitchFamily="34" charset="0"/>
              <a:buChar char="•"/>
            </a:pPr>
            <a:endParaRPr lang="en-US" altLang="zh-CN" dirty="0">
              <a:solidFill>
                <a:srgbClr val="D4D4D4"/>
              </a:solidFill>
              <a:latin typeface="Consolas" panose="020B0609020204030204" pitchFamily="49" charset="0"/>
            </a:endParaRPr>
          </a:p>
          <a:p>
            <a:pPr marL="285750" indent="-285750">
              <a:buFont typeface="Arial" panose="020B0604020202020204" pitchFamily="34" charset="0"/>
              <a:buChar char="•"/>
            </a:pPr>
            <a:r>
              <a:rPr lang="zh-CN" altLang="en-US" b="1" dirty="0">
                <a:solidFill>
                  <a:srgbClr val="569CD6"/>
                </a:solidFill>
                <a:effectLst/>
                <a:latin typeface="Consolas" panose="020B0609020204030204" pitchFamily="49" charset="0"/>
              </a:rPr>
              <a:t>系统功能完善，包含教师端、学生端，同时可以顺利完成远程交互，方便教师端掌握学生信息</a:t>
            </a:r>
            <a:endParaRPr lang="zh-CN" alt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36736"/>
            <a:ext cx="2038350" cy="1202893"/>
          </a:xfrm>
          <a:prstGeom prst="rect">
            <a:avLst/>
          </a:prstGeom>
          <a:noFill/>
        </p:spPr>
        <p:txBody>
          <a:bodyPr wrap="square" lIns="46990" tIns="46990" rIns="46990" bIns="46990" rtlCol="0" anchor="ctr" anchorCtr="0">
            <a:spAutoFit/>
          </a:bodyPr>
          <a:lstStyle/>
          <a:p>
            <a:pPr algn="ctr"/>
            <a:r>
              <a:rPr lang="en-US" altLang="zh-CN" sz="3600" b="1" dirty="0">
                <a:solidFill>
                  <a:schemeClr val="bg1"/>
                </a:solidFill>
                <a:latin typeface="Novecento wide Bold" panose="00000805000000000000" charset="0"/>
                <a:cs typeface="Novecento wide Bold" panose="00000805000000000000" charset="0"/>
              </a:rPr>
              <a:t>PART.1  NABCD</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Bold" panose="00000805000000000000" charset="0"/>
              </a:rPr>
              <a:t>HPC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9756491" y="4680430"/>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443561" y="4211375"/>
            <a:ext cx="3106420" cy="46037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cs typeface="Novecento wide Bold" panose="00000805000000000000" charset="0"/>
              </a:rPr>
              <a:t>竞争</a:t>
            </a:r>
            <a:endParaRPr lang="en-US" altLang="zh-CN" sz="2400" dirty="0">
              <a:latin typeface="思源黑体 Medium" panose="020B0600000000000000" pitchFamily="34" charset="-122"/>
              <a:ea typeface="思源黑体 Medium" panose="020B0600000000000000" pitchFamily="34" charset="-122"/>
              <a:cs typeface="Novecento wide Bold" panose="00000805000000000000" charset="0"/>
            </a:endParaRPr>
          </a:p>
        </p:txBody>
      </p:sp>
      <p:sp>
        <p:nvSpPr>
          <p:cNvPr id="23" name="文本框 22"/>
          <p:cNvSpPr txBox="1"/>
          <p:nvPr/>
        </p:nvSpPr>
        <p:spPr>
          <a:xfrm>
            <a:off x="10411460" y="4696777"/>
            <a:ext cx="1856740" cy="306705"/>
          </a:xfrm>
          <a:prstGeom prst="rect">
            <a:avLst/>
          </a:prstGeom>
          <a:noFill/>
        </p:spPr>
        <p:txBody>
          <a:bodyPr wrap="square" rtlCol="0">
            <a:spAutoFit/>
          </a:bodyPr>
          <a:lstStyle/>
          <a:p>
            <a:r>
              <a:rPr lang="en-US" altLang="zh-CN" sz="1400" dirty="0">
                <a:latin typeface="Novecento wide Medium" panose="00000605000000000000" charset="0"/>
                <a:cs typeface="Novecento wide Medium" panose="00000605000000000000" charset="0"/>
              </a:rPr>
              <a:t>Competitors</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49530" y="1564640"/>
            <a:ext cx="1847215" cy="1519555"/>
          </a:xfrm>
          <a:prstGeom prst="rect">
            <a:avLst/>
          </a:prstGeom>
        </p:spPr>
      </p:pic>
      <p:sp>
        <p:nvSpPr>
          <p:cNvPr id="34" name="矩形 33"/>
          <p:cNvSpPr/>
          <p:nvPr/>
        </p:nvSpPr>
        <p:spPr>
          <a:xfrm>
            <a:off x="9756491" y="428196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49530" y="4425950"/>
            <a:ext cx="1847215" cy="1155065"/>
          </a:xfrm>
          <a:prstGeom prst="rect">
            <a:avLst/>
          </a:prstGeom>
        </p:spPr>
      </p:pic>
      <p:sp>
        <p:nvSpPr>
          <p:cNvPr id="11" name="文本框 10"/>
          <p:cNvSpPr txBox="1"/>
          <p:nvPr/>
        </p:nvSpPr>
        <p:spPr>
          <a:xfrm>
            <a:off x="13841723" y="2927195"/>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36" name="文本框 35"/>
          <p:cNvSpPr txBox="1"/>
          <p:nvPr/>
        </p:nvSpPr>
        <p:spPr>
          <a:xfrm>
            <a:off x="4529069" y="516045"/>
            <a:ext cx="5099253" cy="5509200"/>
          </a:xfrm>
          <a:prstGeom prst="rect">
            <a:avLst/>
          </a:prstGeom>
          <a:noFill/>
        </p:spPr>
        <p:txBody>
          <a:bodyPr wrap="square" rtlCol="0">
            <a:spAutoFit/>
          </a:bodyPr>
          <a:lstStyle/>
          <a:p>
            <a:r>
              <a:rPr lang="zh-CN" altLang="en-US" sz="1600" b="0" dirty="0">
                <a:effectLst/>
                <a:latin typeface="Consolas" panose="020B0609020204030204" pitchFamily="49" charset="0"/>
              </a:rPr>
              <a:t>市场上其他体育锻炼检测产品，通常使用重力感应技术，借助配备了陀螺仪的手环等特殊设备完成对于锻炼动作的检测，我们通过使用目标检测等人工智能视觉识别技术，仅需智能手机即可完成整个检测流程，降低了检测设备的要求。</a:t>
            </a:r>
            <a:endParaRPr lang="en-US" altLang="zh-CN" sz="1600" b="0" dirty="0">
              <a:effectLst/>
              <a:latin typeface="Consolas" panose="020B0609020204030204" pitchFamily="49" charset="0"/>
            </a:endParaRPr>
          </a:p>
          <a:p>
            <a:endParaRPr lang="zh-CN" altLang="en-US" sz="1600" b="0" dirty="0">
              <a:effectLst/>
              <a:latin typeface="Consolas" panose="020B0609020204030204" pitchFamily="49" charset="0"/>
            </a:endParaRPr>
          </a:p>
          <a:p>
            <a:r>
              <a:rPr lang="zh-CN" altLang="en-US" sz="1600" b="0" dirty="0">
                <a:effectLst/>
                <a:latin typeface="Consolas" panose="020B0609020204030204" pitchFamily="49" charset="0"/>
              </a:rPr>
              <a:t>例如任天堂所开发的用于检测运动的健身环，他们根据特殊设备（健身环）内的重力感应器等，基于简单的体感信息对运动进行检测，一方面易欺骗，用户可以通过多种模拟运动的手段对体感检测系统进行欺骗；另一方面健身环作为特殊设备，费用代价过高，不具有普适性。</a:t>
            </a:r>
            <a:endParaRPr lang="en-US" altLang="zh-CN" sz="1600" b="0" dirty="0">
              <a:effectLst/>
              <a:latin typeface="Consolas" panose="020B0609020204030204" pitchFamily="49" charset="0"/>
            </a:endParaRPr>
          </a:p>
          <a:p>
            <a:endParaRPr lang="zh-CN" altLang="en-US" sz="1600" b="0" dirty="0">
              <a:effectLst/>
              <a:latin typeface="Consolas" panose="020B0609020204030204" pitchFamily="49" charset="0"/>
            </a:endParaRPr>
          </a:p>
          <a:p>
            <a:r>
              <a:rPr lang="zh-CN" altLang="en-US" sz="1600" b="0" dirty="0">
                <a:effectLst/>
                <a:latin typeface="Consolas" panose="020B0609020204030204" pitchFamily="49" charset="0"/>
              </a:rPr>
              <a:t>与腾讯提出的</a:t>
            </a:r>
            <a:r>
              <a:rPr lang="en-US" altLang="zh-CN" sz="1600" b="0" dirty="0" err="1">
                <a:effectLst/>
                <a:latin typeface="Consolas" panose="020B0609020204030204" pitchFamily="49" charset="0"/>
              </a:rPr>
              <a:t>sdk</a:t>
            </a:r>
            <a:r>
              <a:rPr lang="zh-CN" altLang="en-US" sz="1600" b="0" dirty="0">
                <a:effectLst/>
                <a:latin typeface="Consolas" panose="020B0609020204030204" pitchFamily="49" charset="0"/>
              </a:rPr>
              <a:t>解决方案相比，腾讯优图有着一整套关于人体姿态估计的</a:t>
            </a:r>
            <a:r>
              <a:rPr lang="en-US" altLang="zh-CN" sz="1600" b="0" dirty="0">
                <a:effectLst/>
                <a:latin typeface="Consolas" panose="020B0609020204030204" pitchFamily="49" charset="0"/>
              </a:rPr>
              <a:t>ai</a:t>
            </a:r>
            <a:r>
              <a:rPr lang="zh-CN" altLang="en-US" sz="1600" b="0" dirty="0">
                <a:effectLst/>
                <a:latin typeface="Consolas" panose="020B0609020204030204" pitchFamily="49" charset="0"/>
              </a:rPr>
              <a:t>套件，准确性方面目前超越我们的方案，但商业费用昂贵，且只是单一的人体姿态估计套件，无法完成对于各项体育运动的检测与判断。</a:t>
            </a:r>
            <a:endParaRPr lang="en-US" altLang="zh-CN" sz="1600" b="0" dirty="0">
              <a:effectLst/>
              <a:latin typeface="Consolas" panose="020B0609020204030204" pitchFamily="49" charset="0"/>
            </a:endParaRPr>
          </a:p>
          <a:p>
            <a:endParaRPr lang="zh-CN" altLang="en-US" sz="1600" b="0" dirty="0">
              <a:effectLst/>
              <a:latin typeface="Consolas" panose="020B0609020204030204" pitchFamily="49" charset="0"/>
            </a:endParaRPr>
          </a:p>
          <a:p>
            <a:r>
              <a:rPr lang="zh-CN" altLang="en-US" sz="1600" b="0" dirty="0">
                <a:effectLst/>
                <a:latin typeface="Consolas" panose="020B0609020204030204" pitchFamily="49" charset="0"/>
              </a:rPr>
              <a:t>同时，我们提出了完整的端到端的系统服务，从人体姿态估计模型到运动判断逻辑，再到为学生提供服务的</a:t>
            </a:r>
            <a:r>
              <a:rPr lang="en-US" altLang="zh-CN" sz="1600" b="0" dirty="0">
                <a:effectLst/>
                <a:latin typeface="Consolas" panose="020B0609020204030204" pitchFamily="49" charset="0"/>
              </a:rPr>
              <a:t>app</a:t>
            </a:r>
            <a:r>
              <a:rPr lang="zh-CN" altLang="en-US" sz="1600" b="0" dirty="0">
                <a:effectLst/>
                <a:latin typeface="Consolas" panose="020B0609020204030204" pitchFamily="49" charset="0"/>
              </a:rPr>
              <a:t>，以及为教师提供服务的后台数据管理系统，整个系统功能完善，可直接落地于实际运用场景，供学校等机构进行体育运动的检测与后台用户的管理。</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descr="道具_带框_至纯源石"/>
          <p:cNvPicPr>
            <a:picLocks noChangeAspect="1"/>
          </p:cNvPicPr>
          <p:nvPr/>
        </p:nvPicPr>
        <p:blipFill>
          <a:blip r:embed="rId3">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882775" y="2636736"/>
            <a:ext cx="2038350" cy="1202893"/>
          </a:xfrm>
          <a:prstGeom prst="rect">
            <a:avLst/>
          </a:prstGeom>
          <a:noFill/>
        </p:spPr>
        <p:txBody>
          <a:bodyPr wrap="square" lIns="46990" tIns="46990" rIns="46990" bIns="46990" rtlCol="0" anchor="ctr" anchorCtr="0">
            <a:spAutoFit/>
          </a:bodyPr>
          <a:lstStyle/>
          <a:p>
            <a:pPr algn="ctr"/>
            <a:r>
              <a:rPr lang="en-US" altLang="zh-CN" sz="3600" b="1" dirty="0">
                <a:solidFill>
                  <a:schemeClr val="bg1"/>
                </a:solidFill>
                <a:latin typeface="Novecento wide Bold" panose="00000805000000000000" charset="0"/>
                <a:cs typeface="Novecento wide Bold" panose="00000805000000000000" charset="0"/>
              </a:rPr>
              <a:t>PART.1  NABCD</a:t>
            </a:r>
          </a:p>
        </p:txBody>
      </p:sp>
      <p:sp>
        <p:nvSpPr>
          <p:cNvPr id="17" name="文本框 16"/>
          <p:cNvSpPr txBox="1"/>
          <p:nvPr/>
        </p:nvSpPr>
        <p:spPr>
          <a:xfrm>
            <a:off x="1838325" y="3812540"/>
            <a:ext cx="2127250" cy="198755"/>
          </a:xfrm>
          <a:prstGeom prst="rect">
            <a:avLst/>
          </a:prstGeom>
          <a:noFill/>
        </p:spPr>
        <p:txBody>
          <a:bodyPr wrap="square" rtlCol="0">
            <a:spAutoFit/>
          </a:bodyPr>
          <a:lstStyle/>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p>
        </p:txBody>
      </p:sp>
      <p:sp>
        <p:nvSpPr>
          <p:cNvPr id="2" name="标题 1"/>
          <p:cNvSpPr>
            <a:spLocks noGrp="1"/>
          </p:cNvSpPr>
          <p:nvPr>
            <p:ph type="ctrTitle"/>
          </p:nvPr>
        </p:nvSpPr>
        <p:spPr>
          <a:xfrm>
            <a:off x="142875" y="179705"/>
            <a:ext cx="2640330" cy="1202690"/>
          </a:xfrm>
        </p:spPr>
        <p:txBody>
          <a:body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err="1">
                <a:latin typeface="Novecento wide Medium" panose="00000605000000000000" charset="0"/>
                <a:cs typeface="Novecento wide Medium" panose="00000605000000000000" charset="0"/>
              </a:rPr>
              <a:t>SYNTHESIZe</a:t>
            </a:r>
            <a:r>
              <a:rPr lang="en-US" altLang="zh-CN" sz="1000" dirty="0">
                <a:latin typeface="Novecento wide Medium" panose="00000605000000000000" charset="0"/>
                <a:cs typeface="Novecento wide Medium" panose="00000605000000000000" charset="0"/>
              </a:rPr>
              <a:t>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3" name="副标题 2"/>
          <p:cNvSpPr>
            <a:spLocks noGrp="1"/>
          </p:cNvSpPr>
          <p:nvPr>
            <p:ph type="subTitle" idx="1"/>
          </p:nvPr>
        </p:nvSpPr>
        <p:spPr>
          <a:xfrm>
            <a:off x="8548370" y="6111240"/>
            <a:ext cx="3266440" cy="260350"/>
          </a:xfrm>
        </p:spPr>
        <p:txBody>
          <a:bodyPr>
            <a:normAutofit fontScale="97500"/>
          </a:body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Bold" panose="00000805000000000000" charset="0"/>
              </a:rPr>
              <a:t>HPC LAB</a:t>
            </a: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1838325" y="2188210"/>
            <a:ext cx="1357630" cy="272415"/>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36115" y="2134870"/>
            <a:ext cx="1083945" cy="337185"/>
          </a:xfrm>
          <a:prstGeom prst="rect">
            <a:avLst/>
          </a:prstGeom>
          <a:noFill/>
        </p:spPr>
        <p:txBody>
          <a:bodyPr wrap="none" rtlCol="0">
            <a:spAutoFit/>
          </a:bodyPr>
          <a:lstStyle/>
          <a:p>
            <a:r>
              <a:rPr lang="en-US" altLang="zh-CN" sz="1600">
                <a:latin typeface="Novecento wide Medium" panose="00000605000000000000" charset="0"/>
                <a:cs typeface="Novecento wide Medium" panose="00000605000000000000" charset="0"/>
              </a:rPr>
              <a:t>section</a:t>
            </a:r>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9756491" y="4680430"/>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443561" y="4211375"/>
            <a:ext cx="3106420" cy="460375"/>
          </a:xfrm>
          <a:prstGeom prst="rect">
            <a:avLst/>
          </a:prstGeom>
          <a:noFill/>
        </p:spPr>
        <p:txBody>
          <a:bodyPr wrap="square" rtlCol="0">
            <a:spAutoFit/>
          </a:bodyPr>
          <a:lstStyle/>
          <a:p>
            <a:r>
              <a:rPr lang="zh-CN" altLang="en-US" sz="2400" dirty="0">
                <a:latin typeface="思源黑体 Medium" panose="020B0600000000000000" pitchFamily="34" charset="-122"/>
                <a:ea typeface="思源黑体 Medium" panose="020B0600000000000000" pitchFamily="34" charset="-122"/>
                <a:cs typeface="Novecento wide Bold" panose="00000805000000000000" charset="0"/>
              </a:rPr>
              <a:t>推广</a:t>
            </a:r>
            <a:endParaRPr lang="en-US" altLang="zh-CN" sz="2400" dirty="0">
              <a:latin typeface="思源黑体 Medium" panose="020B0600000000000000" pitchFamily="34" charset="-122"/>
              <a:ea typeface="思源黑体 Medium" panose="020B0600000000000000" pitchFamily="34" charset="-122"/>
              <a:cs typeface="Novecento wide Bold" panose="00000805000000000000" charset="0"/>
            </a:endParaRPr>
          </a:p>
        </p:txBody>
      </p:sp>
      <p:sp>
        <p:nvSpPr>
          <p:cNvPr id="23" name="文本框 22"/>
          <p:cNvSpPr txBox="1"/>
          <p:nvPr/>
        </p:nvSpPr>
        <p:spPr>
          <a:xfrm>
            <a:off x="10411460" y="4696777"/>
            <a:ext cx="1856740" cy="306705"/>
          </a:xfrm>
          <a:prstGeom prst="rect">
            <a:avLst/>
          </a:prstGeom>
          <a:noFill/>
        </p:spPr>
        <p:txBody>
          <a:bodyPr wrap="square" rtlCol="0">
            <a:spAutoFit/>
          </a:bodyPr>
          <a:lstStyle/>
          <a:p>
            <a:r>
              <a:rPr lang="en-US" altLang="zh-CN" sz="1400" dirty="0">
                <a:latin typeface="Novecento wide Medium" panose="00000605000000000000" charset="0"/>
                <a:cs typeface="Novecento wide Medium" panose="00000605000000000000" charset="0"/>
              </a:rPr>
              <a:t>Delivery</a:t>
            </a: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lstStyle/>
          <a:p>
            <a:r>
              <a:rPr lang="en-US" altLang="zh-CN" sz="1000">
                <a:latin typeface="Novecento wide Bold" panose="00000805000000000000" charset="0"/>
                <a:cs typeface="Novecento wide Bold" panose="00000805000000000000" charset="0"/>
              </a:rPr>
              <a:t>KEYISUIBIANXIAXIE</a:t>
            </a:r>
          </a:p>
          <a:p>
            <a:r>
              <a:rPr lang="en-US" altLang="zh-CN" sz="1000">
                <a:latin typeface="Novecento wide Bold" panose="00000805000000000000" charset="0"/>
                <a:cs typeface="Novecento wide Bold" panose="00000805000000000000" charset="0"/>
              </a:rPr>
              <a:t>[LIMITED ACCESS]</a:t>
            </a: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0" name="图片 19" descr="F:\设计相关\莱茵PPT\背景小元素2.png背景小元素2"/>
          <p:cNvPicPr>
            <a:picLocks noChangeAspect="1"/>
          </p:cNvPicPr>
          <p:nvPr/>
        </p:nvPicPr>
        <p:blipFill>
          <a:blip r:embed="rId4"/>
          <a:srcRect l="10804" t="22319" r="72139" b="52730"/>
          <a:stretch>
            <a:fillRect/>
          </a:stretch>
        </p:blipFill>
        <p:spPr>
          <a:xfrm>
            <a:off x="-49530" y="1564640"/>
            <a:ext cx="1847215" cy="1519555"/>
          </a:xfrm>
          <a:prstGeom prst="rect">
            <a:avLst/>
          </a:prstGeom>
        </p:spPr>
      </p:pic>
      <p:sp>
        <p:nvSpPr>
          <p:cNvPr id="34" name="矩形 33"/>
          <p:cNvSpPr/>
          <p:nvPr/>
        </p:nvSpPr>
        <p:spPr>
          <a:xfrm>
            <a:off x="9756491" y="428196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F:\设计相关\莱茵PPT\背景小元素2.png背景小元素2"/>
          <p:cNvPicPr>
            <a:picLocks noChangeAspect="1"/>
          </p:cNvPicPr>
          <p:nvPr/>
        </p:nvPicPr>
        <p:blipFill>
          <a:blip r:embed="rId4"/>
          <a:srcRect l="10804" t="62931" r="72139" b="18103"/>
          <a:stretch>
            <a:fillRect/>
          </a:stretch>
        </p:blipFill>
        <p:spPr>
          <a:xfrm>
            <a:off x="-49530" y="4425950"/>
            <a:ext cx="1847215" cy="1155065"/>
          </a:xfrm>
          <a:prstGeom prst="rect">
            <a:avLst/>
          </a:prstGeom>
        </p:spPr>
      </p:pic>
      <p:sp>
        <p:nvSpPr>
          <p:cNvPr id="11" name="文本框 10"/>
          <p:cNvSpPr txBox="1"/>
          <p:nvPr/>
        </p:nvSpPr>
        <p:spPr>
          <a:xfrm>
            <a:off x="13841723" y="2927195"/>
            <a:ext cx="2882265" cy="1753235"/>
          </a:xfrm>
          <a:prstGeom prst="rect">
            <a:avLst/>
          </a:prstGeom>
          <a:noFill/>
        </p:spPr>
        <p:txBody>
          <a:bodyPr wrap="none" rtlCol="0">
            <a:spAutoFit/>
          </a:bodyPr>
          <a:lstStyle/>
          <a:p>
            <a:pPr algn="l"/>
            <a:r>
              <a:rPr lang="zh-CN" altLang="en-US">
                <a:highlight>
                  <a:srgbClr val="FFFF00"/>
                </a:highlight>
              </a:rPr>
              <a:t>建议内容：人物介绍</a:t>
            </a: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13" name="文本框 1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
        <p:nvSpPr>
          <p:cNvPr id="36" name="文本框 35"/>
          <p:cNvSpPr txBox="1"/>
          <p:nvPr/>
        </p:nvSpPr>
        <p:spPr>
          <a:xfrm>
            <a:off x="4752975" y="1778000"/>
            <a:ext cx="5099253" cy="2062103"/>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dirty="0">
                <a:effectLst/>
                <a:latin typeface="思源黑体 Medium" panose="020B0600000000000000" pitchFamily="34" charset="-122"/>
                <a:ea typeface="思源黑体 Medium" panose="020B0600000000000000" pitchFamily="34" charset="-122"/>
              </a:rPr>
              <a:t>希望借助社区、借助</a:t>
            </a:r>
            <a:r>
              <a:rPr lang="en-US" altLang="zh-CN" sz="1600" b="0" dirty="0">
                <a:effectLst/>
                <a:latin typeface="思源黑体 Medium" panose="020B0600000000000000" pitchFamily="34" charset="-122"/>
                <a:ea typeface="思源黑体 Medium" panose="020B0600000000000000" pitchFamily="34" charset="-122"/>
              </a:rPr>
              <a:t>APP</a:t>
            </a:r>
            <a:r>
              <a:rPr lang="zh-CN" altLang="en-US" sz="1600" b="0" dirty="0">
                <a:effectLst/>
                <a:latin typeface="思源黑体 Medium" panose="020B0600000000000000" pitchFamily="34" charset="-122"/>
                <a:ea typeface="思源黑体 Medium" panose="020B0600000000000000" pitchFamily="34" charset="-122"/>
              </a:rPr>
              <a:t>商店等各类开放社区与学校专业机构进行推广。</a:t>
            </a:r>
            <a:endParaRPr lang="en-US" altLang="zh-CN" sz="1600" b="0" dirty="0">
              <a:effectLst/>
              <a:latin typeface="思源黑体 Medium" panose="020B0600000000000000" pitchFamily="34" charset="-122"/>
              <a:ea typeface="思源黑体 Medium" panose="020B0600000000000000" pitchFamily="34" charset="-122"/>
            </a:endParaRPr>
          </a:p>
          <a:p>
            <a:pPr marL="285750" indent="-285750">
              <a:buFont typeface="Arial" panose="020B0604020202020204" pitchFamily="34" charset="0"/>
              <a:buChar char="•"/>
            </a:pPr>
            <a:endParaRPr lang="zh-CN" altLang="en-US" sz="1600" b="0" dirty="0">
              <a:effectLst/>
              <a:latin typeface="思源黑体 Medium" panose="020B0600000000000000" pitchFamily="34" charset="-122"/>
              <a:ea typeface="思源黑体 Medium" panose="020B0600000000000000" pitchFamily="34" charset="-122"/>
            </a:endParaRPr>
          </a:p>
          <a:p>
            <a:pPr marL="285750" indent="-285750">
              <a:buFont typeface="Arial" panose="020B0604020202020204" pitchFamily="34" charset="0"/>
              <a:buChar char="•"/>
            </a:pPr>
            <a:r>
              <a:rPr lang="zh-CN" altLang="en-US" sz="1600" b="0" dirty="0">
                <a:effectLst/>
                <a:latin typeface="思源黑体 Medium" panose="020B0600000000000000" pitchFamily="34" charset="-122"/>
                <a:ea typeface="思源黑体 Medium" panose="020B0600000000000000" pitchFamily="34" charset="-122"/>
              </a:rPr>
              <a:t>希望联系到存在疫情的中小学或者大学展开试点，根据对应的反馈进行一定的产品迭代与评估。</a:t>
            </a:r>
            <a:endParaRPr lang="en-US" altLang="zh-CN" sz="1600" b="0" dirty="0">
              <a:effectLst/>
              <a:latin typeface="思源黑体 Medium" panose="020B0600000000000000" pitchFamily="34" charset="-122"/>
              <a:ea typeface="思源黑体 Medium" panose="020B0600000000000000" pitchFamily="34" charset="-122"/>
            </a:endParaRPr>
          </a:p>
          <a:p>
            <a:pPr marL="285750" indent="-285750">
              <a:buFont typeface="Arial" panose="020B0604020202020204" pitchFamily="34" charset="0"/>
              <a:buChar char="•"/>
            </a:pPr>
            <a:endParaRPr lang="zh-CN" altLang="en-US" sz="1600" b="0" dirty="0">
              <a:effectLst/>
              <a:latin typeface="思源黑体 Medium" panose="020B0600000000000000" pitchFamily="34" charset="-122"/>
              <a:ea typeface="思源黑体 Medium" panose="020B0600000000000000" pitchFamily="34" charset="-122"/>
            </a:endParaRPr>
          </a:p>
          <a:p>
            <a:pPr marL="285750" indent="-285750">
              <a:buFont typeface="Arial" panose="020B0604020202020204" pitchFamily="34" charset="0"/>
              <a:buChar char="•"/>
            </a:pPr>
            <a:r>
              <a:rPr lang="zh-CN" altLang="en-US" sz="1600" b="0" dirty="0">
                <a:effectLst/>
                <a:latin typeface="思源黑体 Medium" panose="020B0600000000000000" pitchFamily="34" charset="-122"/>
                <a:ea typeface="思源黑体 Medium" panose="020B0600000000000000" pitchFamily="34" charset="-122"/>
              </a:rPr>
              <a:t>希望学院能够首先给与一定的支持，对于封楼地区的大一、大二学生，可以沟通配合好相应的工作。</a:t>
            </a:r>
            <a:endParaRPr kumimoji="0" lang="zh-CN" altLang="en-US" sz="1600" b="0" i="0" u="none" strike="noStrike" kern="1200" cap="none" spc="0" normalizeH="0" baseline="0" noProof="0" dirty="0">
              <a:ln>
                <a:noFill/>
              </a:ln>
              <a:solidFill>
                <a:prstClr val="black"/>
              </a:solidFill>
              <a:effectLst/>
              <a:uLnTx/>
              <a:uFillTx/>
              <a:latin typeface="思源黑体 Medium" panose="020B0600000000000000" pitchFamily="34" charset="-122"/>
              <a:ea typeface="思源黑体 Medium" panose="020B06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标题 1"/>
          <p:cNvSpPr>
            <a:spLocks noGrp="1"/>
          </p:cNvSpPr>
          <p:nvPr/>
        </p:nvSpPr>
        <p:spPr>
          <a:xfrm>
            <a:off x="142875" y="179705"/>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800" dirty="0">
                <a:latin typeface="Novecento wide Bold" panose="00000805000000000000" charset="0"/>
                <a:cs typeface="Novecento wide Bold" panose="00000805000000000000" charset="0"/>
              </a:rPr>
              <a:t>HPC LAB</a:t>
            </a:r>
            <a:br>
              <a:rPr lang="en-US" altLang="zh-CN" sz="2800" dirty="0">
                <a:latin typeface="Novecento wide Medium" panose="00000605000000000000" charset="0"/>
                <a:cs typeface="Novecento wide Medium" panose="00000605000000000000" charset="0"/>
              </a:rPr>
            </a:br>
            <a:r>
              <a:rPr lang="en-US" altLang="zh-CN" sz="1000" dirty="0">
                <a:latin typeface="Novecento wide Medium" panose="00000605000000000000" charset="0"/>
                <a:cs typeface="Novecento wide Medium" panose="00000605000000000000" charset="0"/>
              </a:rPr>
              <a:t>SYNTHESIZE     INFORMATION</a:t>
            </a:r>
            <a:br>
              <a:rPr lang="en-US" altLang="zh-CN" sz="1000" dirty="0">
                <a:latin typeface="Novecento wide Medium" panose="00000605000000000000" charset="0"/>
                <a:cs typeface="Novecento wide Medium" panose="00000605000000000000" charset="0"/>
              </a:rPr>
            </a:br>
            <a:r>
              <a:rPr lang="en-US" altLang="zh-CN" sz="2000" dirty="0">
                <a:latin typeface="Novecento wide Medium" panose="00000605000000000000" charset="0"/>
                <a:cs typeface="Novecento wide Medium" panose="00000605000000000000" charset="0"/>
              </a:rPr>
              <a:t>ANALYSIS    </a:t>
            </a:r>
            <a:r>
              <a:rPr lang="en-US" altLang="zh-CN" sz="2000" dirty="0">
                <a:latin typeface="Novecento wide Bold" panose="00000805000000000000" charset="0"/>
                <a:cs typeface="Novecento wide Bold" panose="00000805000000000000" charset="0"/>
              </a:rPr>
              <a:t>OS</a:t>
            </a:r>
          </a:p>
        </p:txBody>
      </p:sp>
      <p:sp>
        <p:nvSpPr>
          <p:cNvPr id="6" name="副标题 2"/>
          <p:cNvSpPr>
            <a:spLocks noGrp="1"/>
          </p:cNvSpPr>
          <p:nvPr/>
        </p:nvSpPr>
        <p:spPr>
          <a:xfrm>
            <a:off x="8548370" y="6111240"/>
            <a:ext cx="3266440" cy="260350"/>
          </a:xfrm>
          <a:prstGeom prst="rect">
            <a:avLst/>
          </a:prstGeom>
        </p:spPr>
        <p:txBody>
          <a:bodyPr vert="horz" lIns="91440" tIns="45720" rIns="91440" bIns="45720" rtlCol="0">
            <a:normAutofit fontScale="97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dirty="0">
                <a:latin typeface="Novecento wide Medium" panose="00000605000000000000" charset="0"/>
                <a:cs typeface="Novecento wide Medium" panose="00000605000000000000" charset="0"/>
              </a:rPr>
              <a:t>POWERED BY </a:t>
            </a:r>
            <a:r>
              <a:rPr lang="en-US" altLang="zh-CN" sz="1200" dirty="0">
                <a:latin typeface="Novecento wide Bold" panose="00000805000000000000" charset="0"/>
                <a:cs typeface="Novecento wide Medium" panose="00000605000000000000" charset="0"/>
              </a:rPr>
              <a:t>HPC</a:t>
            </a:r>
            <a:r>
              <a:rPr lang="en-US" altLang="zh-CN" sz="1200" dirty="0">
                <a:latin typeface="Novecento wide Bold" panose="00000805000000000000" charset="0"/>
                <a:cs typeface="Novecento wide Bold" panose="00000805000000000000" charset="0"/>
              </a:rPr>
              <a:t> LAB</a:t>
            </a:r>
          </a:p>
        </p:txBody>
      </p:sp>
      <p:sp>
        <p:nvSpPr>
          <p:cNvPr id="7" name="矩形 6"/>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p:cNvSpPr/>
          <p:nvPr/>
        </p:nvSpPr>
        <p:spPr>
          <a:xfrm>
            <a:off x="3203575" y="3530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1" name="直接连接符 10"/>
          <p:cNvCxnSpPr/>
          <p:nvPr/>
        </p:nvCxnSpPr>
        <p:spPr>
          <a:xfrm flipH="1" flipV="1">
            <a:off x="2499995" y="2826385"/>
            <a:ext cx="730250" cy="730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74370" y="2830195"/>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61035" y="2458085"/>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PART.1  NABCD</a:t>
            </a:r>
          </a:p>
        </p:txBody>
      </p:sp>
      <p:sp>
        <p:nvSpPr>
          <p:cNvPr id="14" name="矩形 13"/>
          <p:cNvSpPr/>
          <p:nvPr/>
        </p:nvSpPr>
        <p:spPr>
          <a:xfrm>
            <a:off x="674370" y="2389505"/>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文本框 15"/>
          <p:cNvSpPr txBox="1"/>
          <p:nvPr/>
        </p:nvSpPr>
        <p:spPr>
          <a:xfrm>
            <a:off x="676275" y="2375535"/>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DEFENDER.</a:t>
            </a:r>
          </a:p>
        </p:txBody>
      </p:sp>
      <p:sp>
        <p:nvSpPr>
          <p:cNvPr id="17" name="矩形 16"/>
          <p:cNvSpPr/>
          <p:nvPr/>
        </p:nvSpPr>
        <p:spPr>
          <a:xfrm>
            <a:off x="523240" y="2314575"/>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1" name="矩形 20"/>
          <p:cNvSpPr/>
          <p:nvPr/>
        </p:nvSpPr>
        <p:spPr>
          <a:xfrm rot="5400000">
            <a:off x="616585" y="2146300"/>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22" name="文本框 21"/>
          <p:cNvSpPr txBox="1"/>
          <p:nvPr/>
        </p:nvSpPr>
        <p:spPr>
          <a:xfrm>
            <a:off x="676275" y="2893060"/>
            <a:ext cx="168465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SAIDIEWODECHAOREN</a:t>
            </a:r>
          </a:p>
        </p:txBody>
      </p:sp>
      <p:sp>
        <p:nvSpPr>
          <p:cNvPr id="23" name="椭圆 22"/>
          <p:cNvSpPr/>
          <p:nvPr/>
        </p:nvSpPr>
        <p:spPr>
          <a:xfrm>
            <a:off x="5891530" y="30905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5362575" y="315214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27425" y="36817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14090" y="330962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PART.2 </a:t>
            </a:r>
            <a:r>
              <a:rPr lang="zh-CN" altLang="en-US" dirty="0">
                <a:latin typeface="Novecento wide Bold" panose="00000805000000000000" charset="0"/>
                <a:cs typeface="Novecento wide Bold" panose="00000805000000000000" charset="0"/>
              </a:rPr>
              <a:t>原型系统</a:t>
            </a:r>
            <a:endParaRPr lang="en-US" altLang="zh-CN" dirty="0">
              <a:latin typeface="Novecento wide Bold" panose="00000805000000000000" charset="0"/>
              <a:cs typeface="Novecento wide Bold" panose="00000805000000000000" charset="0"/>
            </a:endParaRPr>
          </a:p>
        </p:txBody>
      </p:sp>
      <p:sp>
        <p:nvSpPr>
          <p:cNvPr id="27" name="矩形 26"/>
          <p:cNvSpPr/>
          <p:nvPr/>
        </p:nvSpPr>
        <p:spPr>
          <a:xfrm>
            <a:off x="3527425" y="32410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文本框 27"/>
          <p:cNvSpPr txBox="1"/>
          <p:nvPr/>
        </p:nvSpPr>
        <p:spPr>
          <a:xfrm>
            <a:off x="3529330" y="32270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CASTER.</a:t>
            </a:r>
          </a:p>
        </p:txBody>
      </p:sp>
      <p:sp>
        <p:nvSpPr>
          <p:cNvPr id="29" name="矩形 28"/>
          <p:cNvSpPr/>
          <p:nvPr/>
        </p:nvSpPr>
        <p:spPr>
          <a:xfrm>
            <a:off x="3376295" y="31661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0" name="矩形 29"/>
          <p:cNvSpPr/>
          <p:nvPr/>
        </p:nvSpPr>
        <p:spPr>
          <a:xfrm rot="5400000">
            <a:off x="3469640" y="29978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1" name="文本框 30"/>
          <p:cNvSpPr txBox="1"/>
          <p:nvPr/>
        </p:nvSpPr>
        <p:spPr>
          <a:xfrm>
            <a:off x="3529330" y="3744595"/>
            <a:ext cx="1684655" cy="24574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WODEIXIANGBANFAFANGXAIQU</a:t>
            </a:r>
          </a:p>
          <a:p>
            <a:r>
              <a:rPr lang="en-US" altLang="zh-CN" sz="800">
                <a:latin typeface="Source Han Sans Regular" panose="020B0500000000000000" charset="-122"/>
                <a:ea typeface="Source Han Sans Regular" panose="020B0500000000000000" charset="-122"/>
              </a:rPr>
              <a:t>WOWUDIDEXIAOHUOLONG</a:t>
            </a:r>
          </a:p>
        </p:txBody>
      </p:sp>
      <p:sp>
        <p:nvSpPr>
          <p:cNvPr id="32" name="椭圆 31"/>
          <p:cNvSpPr/>
          <p:nvPr/>
        </p:nvSpPr>
        <p:spPr>
          <a:xfrm>
            <a:off x="7860030" y="239649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917180" y="186690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444230" y="18656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444230" y="142494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文本框 35"/>
          <p:cNvSpPr txBox="1"/>
          <p:nvPr/>
        </p:nvSpPr>
        <p:spPr>
          <a:xfrm>
            <a:off x="8446135" y="141097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MEDIC.</a:t>
            </a:r>
          </a:p>
        </p:txBody>
      </p:sp>
      <p:sp>
        <p:nvSpPr>
          <p:cNvPr id="37" name="矩形 36"/>
          <p:cNvSpPr/>
          <p:nvPr/>
        </p:nvSpPr>
        <p:spPr>
          <a:xfrm>
            <a:off x="8293100" y="13500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8" name="矩形 37"/>
          <p:cNvSpPr/>
          <p:nvPr/>
        </p:nvSpPr>
        <p:spPr>
          <a:xfrm rot="5400000">
            <a:off x="8386445" y="11817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39" name="文本框 38"/>
          <p:cNvSpPr txBox="1"/>
          <p:nvPr/>
        </p:nvSpPr>
        <p:spPr>
          <a:xfrm>
            <a:off x="8446135" y="191897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KESHIHEMODEXIAOFEIJIZHENDEHENHAOYONG</a:t>
            </a:r>
          </a:p>
        </p:txBody>
      </p:sp>
      <p:sp>
        <p:nvSpPr>
          <p:cNvPr id="40" name="文本框 39"/>
          <p:cNvSpPr txBox="1"/>
          <p:nvPr/>
        </p:nvSpPr>
        <p:spPr>
          <a:xfrm>
            <a:off x="8446135" y="149606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PART.3 </a:t>
            </a:r>
            <a:r>
              <a:rPr lang="zh-CN" altLang="en-US" dirty="0">
                <a:latin typeface="Novecento wide Bold" panose="00000805000000000000" charset="0"/>
                <a:cs typeface="Novecento wide Bold" panose="00000805000000000000" charset="0"/>
              </a:rPr>
              <a:t>系统设计</a:t>
            </a:r>
            <a:endParaRPr lang="en-US" altLang="zh-CN" dirty="0">
              <a:latin typeface="Novecento wide Bold" panose="00000805000000000000" charset="0"/>
              <a:cs typeface="Novecento wide Bold" panose="00000805000000000000" charset="0"/>
            </a:endParaRPr>
          </a:p>
        </p:txBody>
      </p:sp>
      <p:sp>
        <p:nvSpPr>
          <p:cNvPr id="41" name="椭圆 40"/>
          <p:cNvSpPr/>
          <p:nvPr/>
        </p:nvSpPr>
        <p:spPr>
          <a:xfrm>
            <a:off x="8362315" y="415544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2" name="直接连接符 41"/>
          <p:cNvCxnSpPr/>
          <p:nvPr/>
        </p:nvCxnSpPr>
        <p:spPr>
          <a:xfrm flipH="1" flipV="1">
            <a:off x="8420100" y="4227195"/>
            <a:ext cx="537845" cy="539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956040" y="476758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8956040" y="4326890"/>
            <a:ext cx="838835" cy="1092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文本框 45"/>
          <p:cNvSpPr txBox="1"/>
          <p:nvPr/>
        </p:nvSpPr>
        <p:spPr>
          <a:xfrm>
            <a:off x="8957945" y="4312920"/>
            <a:ext cx="632460" cy="122555"/>
          </a:xfrm>
          <a:prstGeom prst="rect">
            <a:avLst/>
          </a:prstGeom>
          <a:noFill/>
        </p:spPr>
        <p:txBody>
          <a:bodyPr wrap="square" lIns="0" tIns="0" rIns="0" bIns="0" rtlCol="0">
            <a:spAutoFit/>
          </a:bodyPr>
          <a:lstStyle/>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SUPPORTER.</a:t>
            </a:r>
          </a:p>
        </p:txBody>
      </p:sp>
      <p:sp>
        <p:nvSpPr>
          <p:cNvPr id="47" name="矩形 46"/>
          <p:cNvSpPr/>
          <p:nvPr/>
        </p:nvSpPr>
        <p:spPr>
          <a:xfrm>
            <a:off x="8804910" y="425196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8" name="矩形 47"/>
          <p:cNvSpPr/>
          <p:nvPr/>
        </p:nvSpPr>
        <p:spPr>
          <a:xfrm rot="5400000">
            <a:off x="8898255" y="408368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sp>
        <p:nvSpPr>
          <p:cNvPr id="49" name="文本框 48"/>
          <p:cNvSpPr txBox="1"/>
          <p:nvPr/>
        </p:nvSpPr>
        <p:spPr>
          <a:xfrm>
            <a:off x="8957945" y="4820920"/>
            <a:ext cx="2465705" cy="122555"/>
          </a:xfrm>
          <a:prstGeom prst="rect">
            <a:avLst/>
          </a:prstGeom>
          <a:noFill/>
        </p:spPr>
        <p:txBody>
          <a:bodyPr wrap="square" lIns="0" tIns="0" rIns="0" bIns="0" rtlCol="0">
            <a:spAutoFit/>
          </a:bodyPr>
          <a:lstStyle/>
          <a:p>
            <a:r>
              <a:rPr lang="en-US" altLang="zh-CN" sz="800">
                <a:latin typeface="Source Han Sans Regular" panose="020B0500000000000000" charset="-122"/>
                <a:ea typeface="Source Han Sans Regular" panose="020B0500000000000000" charset="-122"/>
              </a:rPr>
              <a:t>ZAOQIDANREN YONGYUANDESHEN</a:t>
            </a:r>
          </a:p>
        </p:txBody>
      </p:sp>
      <p:sp>
        <p:nvSpPr>
          <p:cNvPr id="50" name="文本框 49"/>
          <p:cNvSpPr txBox="1"/>
          <p:nvPr/>
        </p:nvSpPr>
        <p:spPr>
          <a:xfrm>
            <a:off x="8957945" y="4398010"/>
            <a:ext cx="2207260" cy="368300"/>
          </a:xfrm>
          <a:prstGeom prst="rect">
            <a:avLst/>
          </a:prstGeom>
          <a:noFill/>
        </p:spPr>
        <p:txBody>
          <a:bodyPr wrap="square" lIns="0" rIns="0" rtlCol="0">
            <a:spAutoFit/>
          </a:bodyPr>
          <a:lstStyle/>
          <a:p>
            <a:pPr algn="l"/>
            <a:r>
              <a:rPr lang="en-US" altLang="zh-CN" dirty="0">
                <a:latin typeface="Novecento wide Bold" panose="00000805000000000000" charset="0"/>
                <a:cs typeface="Novecento wide Bold" panose="00000805000000000000" charset="0"/>
              </a:rPr>
              <a:t>PART.4 </a:t>
            </a:r>
            <a:r>
              <a:rPr lang="zh-CN" altLang="en-US" dirty="0">
                <a:latin typeface="Novecento wide Bold" panose="00000805000000000000" charset="0"/>
                <a:cs typeface="Novecento wide Bold" panose="00000805000000000000" charset="0"/>
              </a:rPr>
              <a:t>实现与测试</a:t>
            </a:r>
            <a:endParaRPr lang="en-US" altLang="zh-CN" dirty="0">
              <a:latin typeface="Novecento wide Bold" panose="00000805000000000000" charset="0"/>
              <a:cs typeface="Novecento wide Bold" panose="00000805000000000000" charset="0"/>
            </a:endParaRPr>
          </a:p>
        </p:txBody>
      </p:sp>
      <p:sp>
        <p:nvSpPr>
          <p:cNvPr id="53" name="矩形 52"/>
          <p:cNvSpPr/>
          <p:nvPr/>
        </p:nvSpPr>
        <p:spPr>
          <a:xfrm>
            <a:off x="6729095" y="3241040"/>
            <a:ext cx="1927860" cy="109220"/>
          </a:xfrm>
          <a:prstGeom prst="rect">
            <a:avLst/>
          </a:prstGeom>
          <a:solidFill>
            <a:schemeClr val="bg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椭圆 53"/>
          <p:cNvSpPr/>
          <p:nvPr/>
        </p:nvSpPr>
        <p:spPr>
          <a:xfrm>
            <a:off x="8731885" y="3248660"/>
            <a:ext cx="78105" cy="80645"/>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696960" y="3213735"/>
            <a:ext cx="149860" cy="149860"/>
          </a:xfrm>
          <a:prstGeom prst="ellipse">
            <a:avLst/>
          </a:prstGeom>
          <a:noFill/>
          <a:ln>
            <a:solidFill>
              <a:schemeClr val="bg1">
                <a:alpha val="60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729095" y="3234055"/>
            <a:ext cx="1494790" cy="122555"/>
          </a:xfrm>
          <a:prstGeom prst="rect">
            <a:avLst/>
          </a:prstGeom>
          <a:noFill/>
        </p:spPr>
        <p:txBody>
          <a:bodyPr wrap="square" lIns="0" tIns="0" rIns="0" bIns="0" rtlCol="0">
            <a:spAutoFit/>
          </a:bodyPr>
          <a:lstStyle/>
          <a:p>
            <a:r>
              <a:rPr lang="en-US" altLang="zh-CN" sz="800">
                <a:latin typeface="Source Han Sans Heavy" panose="020B0A00000000000000" charset="-122"/>
                <a:ea typeface="Source Han Sans Heavy" panose="020B0A00000000000000" charset="-122"/>
              </a:rPr>
              <a:t>       RHINE LAB.LLC.</a:t>
            </a:r>
          </a:p>
        </p:txBody>
      </p:sp>
      <p:sp>
        <p:nvSpPr>
          <p:cNvPr id="2" name="文本框 1"/>
          <p:cNvSpPr txBox="1"/>
          <p:nvPr/>
        </p:nvSpPr>
        <p:spPr>
          <a:xfrm>
            <a:off x="12452985" y="2617470"/>
            <a:ext cx="2926080" cy="2306955"/>
          </a:xfrm>
          <a:prstGeom prst="rect">
            <a:avLst/>
          </a:prstGeom>
          <a:noFill/>
        </p:spPr>
        <p:txBody>
          <a:bodyPr wrap="none" rtlCol="0">
            <a:spAutoFit/>
          </a:bodyPr>
          <a:lstStyle/>
          <a:p>
            <a:pPr algn="l"/>
            <a:r>
              <a:rPr lang="zh-CN" altLang="en-US">
                <a:highlight>
                  <a:srgbClr val="FFFF00"/>
                </a:highlight>
              </a:rPr>
              <a:t>建议内容：内容介绍</a:t>
            </a:r>
            <a:br>
              <a:rPr lang="zh-CN" altLang="en-US">
                <a:highlight>
                  <a:srgbClr val="FFFF00"/>
                </a:highlight>
              </a:rPr>
            </a:br>
            <a:r>
              <a:rPr lang="zh-CN" altLang="en-US">
                <a:highlight>
                  <a:srgbClr val="FFFF00"/>
                </a:highlight>
              </a:rPr>
              <a:t>图内元素内容位置均可调整</a:t>
            </a:r>
            <a:br>
              <a:rPr lang="zh-CN" altLang="en-US">
                <a:highlight>
                  <a:srgbClr val="FFFF00"/>
                </a:highlight>
              </a:rPr>
            </a:br>
            <a:endParaRPr lang="zh-CN" altLang="en-US">
              <a:highlight>
                <a:srgbClr val="FFFF00"/>
              </a:highlight>
            </a:endParaRPr>
          </a:p>
          <a:p>
            <a:pPr algn="l"/>
            <a:endParaRPr lang="zh-CN" altLang="en-US">
              <a:highlight>
                <a:srgbClr val="FFFF00"/>
              </a:highlight>
            </a:endParaRPr>
          </a:p>
          <a:p>
            <a:pPr algn="l"/>
            <a:r>
              <a:rPr lang="zh-CN" altLang="en-US">
                <a:highlight>
                  <a:srgbClr val="FFFF00"/>
                </a:highlight>
                <a:sym typeface="+mn-ea"/>
              </a:rPr>
              <a:t>英文字体：Novecento wide </a:t>
            </a:r>
            <a:br>
              <a:rPr lang="zh-CN" altLang="en-US">
                <a:highlight>
                  <a:srgbClr val="FFFF00"/>
                </a:highlight>
                <a:sym typeface="+mn-ea"/>
              </a:rPr>
            </a:br>
            <a:r>
              <a:rPr lang="zh-CN" altLang="en-US">
                <a:highlight>
                  <a:srgbClr val="FFFF00"/>
                </a:highlight>
                <a:sym typeface="+mn-ea"/>
              </a:rPr>
              <a:t>中文字体：思源黑体</a:t>
            </a:r>
            <a:br>
              <a:rPr lang="zh-CN" altLang="en-US">
                <a:highlight>
                  <a:srgbClr val="FFFF00"/>
                </a:highlight>
                <a:sym typeface="+mn-ea"/>
              </a:rPr>
            </a:br>
            <a:br>
              <a:rPr lang="zh-CN" altLang="en-US">
                <a:highlight>
                  <a:srgbClr val="FFFF00"/>
                </a:highlight>
                <a:sym typeface="+mn-ea"/>
              </a:rPr>
            </a:br>
            <a:endParaRPr lang="en-US" altLang="zh-CN">
              <a:highlight>
                <a:srgbClr val="FFFF00"/>
              </a:highlight>
              <a:sym typeface="+mn-ea"/>
            </a:endParaRPr>
          </a:p>
        </p:txBody>
      </p:sp>
      <p:sp>
        <p:nvSpPr>
          <p:cNvPr id="3" name="文本框 2"/>
          <p:cNvSpPr txBox="1"/>
          <p:nvPr/>
        </p:nvSpPr>
        <p:spPr>
          <a:xfrm>
            <a:off x="1080770" y="845820"/>
            <a:ext cx="685165" cy="76835"/>
          </a:xfrm>
          <a:prstGeom prst="rect">
            <a:avLst/>
          </a:prstGeom>
          <a:noFill/>
        </p:spPr>
        <p:txBody>
          <a:bodyPr wrap="square" lIns="0" tIns="0" rIns="0" bIns="0" rtlCol="0">
            <a:spAutoFit/>
          </a:bodyPr>
          <a:lstStyle/>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YyMTdiN2VlNzUxZjViYjY2MTg4NTVkODlmMjUxZDUifQ=="/>
  <p:tag name="KSO_WPP_MARK_KEY" val="631298a4-25b7-46cf-9514-8cf08028fbc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45,&quot;width&quot;:274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4723</Words>
  <Application>Microsoft Office PowerPoint</Application>
  <PresentationFormat>宽屏</PresentationFormat>
  <Paragraphs>747</Paragraphs>
  <Slides>50</Slides>
  <Notes>16</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50</vt:i4>
      </vt:variant>
    </vt:vector>
  </HeadingPairs>
  <TitlesOfParts>
    <vt:vector size="65" baseType="lpstr">
      <vt:lpstr>-apple-system</vt:lpstr>
      <vt:lpstr>Helvetica Neue</vt:lpstr>
      <vt:lpstr>Novecento wide Bold</vt:lpstr>
      <vt:lpstr>Novecento wide Medium</vt:lpstr>
      <vt:lpstr>Source Han Sans Heavy</vt:lpstr>
      <vt:lpstr>Source Han Sans Regular</vt:lpstr>
      <vt:lpstr>思源黑体 Medium</vt:lpstr>
      <vt:lpstr>微软雅黑</vt:lpstr>
      <vt:lpstr>幼圆</vt:lpstr>
      <vt:lpstr>Arial</vt:lpstr>
      <vt:lpstr>Arial Black</vt:lpstr>
      <vt:lpstr>Calibri</vt:lpstr>
      <vt:lpstr>Consolas</vt:lpstr>
      <vt:lpstr>Wingdings</vt:lpstr>
      <vt:lpstr>Office 主题</vt:lpstr>
      <vt:lpstr>HPC LAB SYNTHESIZE    INFORMATION ANALYSIS   OS</vt:lpstr>
      <vt:lpstr>PowerPoint 演示文稿</vt:lpstr>
      <vt:lpstr>PowerPoint 演示文稿</vt:lpstr>
      <vt:lpstr>HPC LAB SYNTHESIZe     INFORMATION ANALYSIS    OS</vt:lpstr>
      <vt:lpstr>HPC LAB SYNTHESIZe     INFORMATION ANALYSIS    OS</vt:lpstr>
      <vt:lpstr>HPC LAB SYNTHESIZe     INFORMATION ANALYSIS    OS</vt:lpstr>
      <vt:lpstr>HPC LAB SYNTHESIZe     INFORMATION ANALYSIS    OS</vt:lpstr>
      <vt:lpstr>HPC LAB SYNTHESIZe     INFORMATION ANALYSIS    OS</vt:lpstr>
      <vt:lpstr>PowerPoint 演示文稿</vt:lpstr>
      <vt:lpstr>PowerPoint 演示文稿</vt:lpstr>
      <vt:lpstr>HPC LAB SYNTHESIZe     INFORMATION ANALYSIS    OS</vt:lpstr>
      <vt:lpstr>HPC LAB SYNTHESIZe     INFORMATION ANALYSIS    OS</vt:lpstr>
      <vt:lpstr>HPC LAB SYNTHESIZe     INFORMATION ANALYSIS    OS</vt:lpstr>
      <vt:lpstr>HPC LAB SYNTHESIZe     INFORMATION ANALYSIS    OS</vt:lpstr>
      <vt:lpstr>HPC LAB SYNTHESIZe     INFORMATION ANALYSIS    OS</vt:lpstr>
      <vt:lpstr>HPC LAB SYNTHESIZe     INFORMATION ANALYSIS    OS</vt:lpstr>
      <vt:lpstr>HPC LAB SYNTHESIZe     INFORMATION ANALYSIS    OS</vt:lpstr>
      <vt:lpstr>HPC LAB SYNTHESIZe     INFORMATION ANALYSIS    OS</vt:lpstr>
      <vt:lpstr>HPC LAB SYNTHESIZe     INFORMATION ANALYSIS    OS</vt:lpstr>
      <vt:lpstr>HPC LAB SYNTHESIZe     INFORMATION ANALYSIS    OS</vt:lpstr>
      <vt:lpstr>HPC LAB SYNTHESIZe     INFORMATION ANALYSIS    OS</vt:lpstr>
      <vt:lpstr>PowerPoint 演示文稿</vt:lpstr>
      <vt:lpstr>HPC LAB SYNTHESIZe     INFORMATION ANALYSIS    OS</vt:lpstr>
      <vt:lpstr>HPC LAB SYNTHESIZe     INFORMATION ANALYSIS    OS</vt:lpstr>
      <vt:lpstr>HPC LAB SYNTHESIZe     INFORMATION ANALYSIS    OS</vt:lpstr>
      <vt:lpstr>RHINE LAB SYNTHESIZE    INFORMATION ANALYSIS   OS</vt:lpstr>
      <vt:lpstr>HPC LAB SYNTHESIZe     INFORMATION ANALYSIS    OS</vt:lpstr>
      <vt:lpstr>HPC LAB SYNTHESIZe     INFORMATION ANALYSIS    OS</vt:lpstr>
      <vt:lpstr>RHINE LAB SYNTHESIZE    INFORMATION ANALYSIS   OS</vt:lpstr>
      <vt:lpstr>HPC LAB SYNTHESIZe     INFORMATION ANALYSIS    OS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RHINE LAB SYNTHESIZE    INFORMATION ANALYSIS   OS</vt:lpstr>
      <vt:lpstr>HPC LAB SYNTHESIZe     INFORMATION ANALYSIS    OS</vt:lpstr>
      <vt:lpstr>HPC LAB SYNTHESIZe     INFORMATION ANALYSIS    OS</vt:lpstr>
      <vt:lpstr>HPC LAB SYNTHESIZe     INFORMATION ANALYSIS    OS</vt:lpstr>
      <vt:lpstr>PowerPoint 演示文稿</vt:lpstr>
      <vt:lpstr>HPC LAB SYNTHESIZe     INFORMATION ANALYSIS    OS</vt:lpstr>
      <vt:lpstr>HPC LAB SYNTHESIZe     INFORMATION ANALYSIS    OS</vt:lpstr>
      <vt:lpstr>HPC LAB SYNTHESIZe     INFORMATION ANALYSIS    OS</vt:lpstr>
      <vt:lpstr>HPC LAB SYNTHESIZE    INFORMATION ANALYSIS   OS</vt:lpstr>
      <vt:lpstr>HPC LAB SYNTHESIZE    INFORMATION ANALYSIS   OS</vt:lpstr>
      <vt:lpstr>HPC LAB SYNTHESIZE    INFORMATION ANALYSIS   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RHINE LAB SYNTHESIZE    INFORMATION ANALYSIS   OS</dc:title>
  <dc:creator/>
  <cp:lastModifiedBy>Lee Fly</cp:lastModifiedBy>
  <cp:revision>148</cp:revision>
  <dcterms:created xsi:type="dcterms:W3CDTF">2022-05-16T07:12:00Z</dcterms:created>
  <dcterms:modified xsi:type="dcterms:W3CDTF">2022-11-18T05:19:29Z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816161F786DD43A3B3312AEA9E114B0B</vt:lpwstr>
  </property>
  <property fmtid="{D5CDD505-2E9C-101B-9397-08002B2CF9AE}" pid="3" name="KSOProductBuildVer">
    <vt:lpwstr>2052-11.1.0.12763</vt:lpwstr>
  </property>
</Properties>
</file>